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y="5143500" cx="9144000"/>
  <p:notesSz cx="6858000" cy="9144000"/>
  <p:embeddedFontLst>
    <p:embeddedFont>
      <p:font typeface="Roboto"/>
      <p:regular r:id="rId56"/>
      <p:bold r:id="rId57"/>
      <p:italic r:id="rId58"/>
      <p:boldItalic r:id="rId59"/>
    </p:embeddedFont>
    <p:embeddedFont>
      <p:font typeface="Montserrat"/>
      <p:regular r:id="rId60"/>
      <p:bold r:id="rId61"/>
      <p:italic r:id="rId62"/>
      <p:boldItalic r:id="rId63"/>
    </p:embeddedFont>
    <p:embeddedFont>
      <p:font typeface="Montserrat Medium"/>
      <p:regular r:id="rId64"/>
      <p:bold r:id="rId65"/>
      <p:italic r:id="rId66"/>
      <p:boldItalic r:id="rId67"/>
    </p:embeddedFont>
    <p:embeddedFont>
      <p:font typeface="Montserrat Light"/>
      <p:regular r:id="rId68"/>
      <p:bold r:id="rId69"/>
      <p:italic r:id="rId70"/>
      <p:boldItalic r:id="rId71"/>
    </p:embeddedFont>
    <p:embeddedFont>
      <p:font typeface="Open Sans"/>
      <p:regular r:id="rId72"/>
      <p:bold r:id="rId73"/>
      <p:italic r:id="rId74"/>
      <p:boldItalic r:id="rId7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Alastair Merrett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OpenSans-bold.fntdata"/><Relationship Id="rId72" Type="http://schemas.openxmlformats.org/officeDocument/2006/relationships/font" Target="fonts/OpenSans-regular.fntdata"/><Relationship Id="rId31" Type="http://schemas.openxmlformats.org/officeDocument/2006/relationships/slide" Target="slides/slide25.xml"/><Relationship Id="rId75" Type="http://schemas.openxmlformats.org/officeDocument/2006/relationships/font" Target="fonts/OpenSans-boldItalic.fntdata"/><Relationship Id="rId30" Type="http://schemas.openxmlformats.org/officeDocument/2006/relationships/slide" Target="slides/slide24.xml"/><Relationship Id="rId74" Type="http://schemas.openxmlformats.org/officeDocument/2006/relationships/font" Target="fonts/OpenSans-italic.fntdata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font" Target="fonts/MontserratLight-boldItalic.fntdata"/><Relationship Id="rId70" Type="http://schemas.openxmlformats.org/officeDocument/2006/relationships/font" Target="fonts/MontserratLight-italic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Montserrat-italic.fntdata"/><Relationship Id="rId61" Type="http://schemas.openxmlformats.org/officeDocument/2006/relationships/font" Target="fonts/Montserrat-bold.fntdata"/><Relationship Id="rId20" Type="http://schemas.openxmlformats.org/officeDocument/2006/relationships/slide" Target="slides/slide14.xml"/><Relationship Id="rId64" Type="http://schemas.openxmlformats.org/officeDocument/2006/relationships/font" Target="fonts/MontserratMedium-regular.fntdata"/><Relationship Id="rId63" Type="http://schemas.openxmlformats.org/officeDocument/2006/relationships/font" Target="fonts/Montserrat-boldItalic.fntdata"/><Relationship Id="rId22" Type="http://schemas.openxmlformats.org/officeDocument/2006/relationships/slide" Target="slides/slide16.xml"/><Relationship Id="rId66" Type="http://schemas.openxmlformats.org/officeDocument/2006/relationships/font" Target="fonts/MontserratMedium-italic.fntdata"/><Relationship Id="rId21" Type="http://schemas.openxmlformats.org/officeDocument/2006/relationships/slide" Target="slides/slide15.xml"/><Relationship Id="rId65" Type="http://schemas.openxmlformats.org/officeDocument/2006/relationships/font" Target="fonts/MontserratMedium-bold.fntdata"/><Relationship Id="rId24" Type="http://schemas.openxmlformats.org/officeDocument/2006/relationships/slide" Target="slides/slide18.xml"/><Relationship Id="rId68" Type="http://schemas.openxmlformats.org/officeDocument/2006/relationships/font" Target="fonts/MontserratLight-regular.fntdata"/><Relationship Id="rId23" Type="http://schemas.openxmlformats.org/officeDocument/2006/relationships/slide" Target="slides/slide17.xml"/><Relationship Id="rId67" Type="http://schemas.openxmlformats.org/officeDocument/2006/relationships/font" Target="fonts/MontserratMedium-boldItalic.fntdata"/><Relationship Id="rId60" Type="http://schemas.openxmlformats.org/officeDocument/2006/relationships/font" Target="fonts/Montserrat-regular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MontserratLight-bold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font" Target="fonts/Roboto-bold.fntdata"/><Relationship Id="rId12" Type="http://schemas.openxmlformats.org/officeDocument/2006/relationships/slide" Target="slides/slide6.xml"/><Relationship Id="rId56" Type="http://schemas.openxmlformats.org/officeDocument/2006/relationships/font" Target="fonts/Roboto-regular.fntdata"/><Relationship Id="rId15" Type="http://schemas.openxmlformats.org/officeDocument/2006/relationships/slide" Target="slides/slide9.xml"/><Relationship Id="rId59" Type="http://schemas.openxmlformats.org/officeDocument/2006/relationships/font" Target="fonts/Roboto-boldItalic.fntdata"/><Relationship Id="rId14" Type="http://schemas.openxmlformats.org/officeDocument/2006/relationships/slide" Target="slides/slide8.xml"/><Relationship Id="rId58" Type="http://schemas.openxmlformats.org/officeDocument/2006/relationships/font" Target="fonts/Roboto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04-09T17:22:32.332">
    <p:pos x="142" y="975"/>
    <p:text>mom doesn't talk about DFA because she didn't go to med school because of it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4ac4adb884_0_8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4ac4adb884_0_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68645E"/>
              </a:buClr>
              <a:buSzPts val="1800"/>
              <a:buFont typeface="Arial"/>
              <a:buNone/>
            </a:pPr>
            <a:r>
              <a:rPr lang="en" sz="1400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  <a:t>A lifelong community of people who believe in the power of design for social good.</a:t>
            </a:r>
            <a:endParaRPr sz="1400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4ac4adb884_0_8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4ac4adb884_0_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4a8b3113d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4a8b3113d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4a8b3113d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4a8b3113d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4ac4adb88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4ac4adb88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4ac4adb88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4ac4adb88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68645E"/>
              </a:buClr>
              <a:buSzPts val="1800"/>
              <a:buFont typeface="Arial"/>
              <a:buNone/>
            </a:pPr>
            <a:r>
              <a:rPr lang="en" sz="1400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  <a:t>A lifelong community of people who believe in the power of design for social good.</a:t>
            </a:r>
            <a:endParaRPr sz="1400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4fa2a56c3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4fa2a56c3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68645E"/>
              </a:buClr>
              <a:buSzPts val="1800"/>
              <a:buFont typeface="Arial"/>
              <a:buNone/>
            </a:pPr>
            <a:r>
              <a:rPr lang="en" sz="1400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  <a:t>A lifelong community of people who believe in the power of design for social good.</a:t>
            </a:r>
            <a:endParaRPr sz="1400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4ac4adb884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4ac4adb884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4ac4adb884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4ac4adb884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4ac4adb884_0_4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4ac4adb884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4ac4adb884_0_5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4ac4adb884_0_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Keep --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Campus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Community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Company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4ac4adb884_0_6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4ac4adb884_0_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4ac4adb884_0_6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4ac4adb884_0_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4ac4adb884_0_6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4ac4adb884_0_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JHU | MICA, Notre Dame, Rice, UIUC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4ac4adb884_0_6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4ac4adb884_0_6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NYU, Colgate, MIT, Stanford, Yale, JHU | MICA, Rice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4ac4adb884_0_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4ac4adb884_0_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NYU, Colgate, MIT, Stanford, Yale, JHU | MICA, Rice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4ac4adb884_0_8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4ac4adb884_0_8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4ac4adb884_0_8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4ac4adb884_0_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4ac4adb884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4ac4adb884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Pair eyeware - https://www.swipesense.com/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Swipe Sense - https://paireyewear.com/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Jerry the Bear - https://design.northwestern.edu/news-events/articles/2015/jerry-the-bear-white-house-demo-day.html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4ac4adb884_0_9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4ac4adb884_0_9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Colgate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Illinois College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Me!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4ac4adb884_0_9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4ac4adb884_0_9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4ac4adb884_0_9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4ac4adb884_0_9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4ac4adb884_0_8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4ac4adb884_0_8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4ac4adb884_0_8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4ac4adb884_0_8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4ac4adb884_0_9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4ac4adb884_0_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4ac4adb884_0_9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4ac4adb884_0_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4ac4adb884_0_9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4ac4adb884_0_9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4ac4adb884_0_9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4ac4adb884_0_9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4ac4adb884_0_9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4ac4adb884_0_9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4ac4adb884_0_9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4ac4adb884_0_9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4a7b4e1b4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4a7b4e1b4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4a7b4e1b46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4a7b4e1b4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4a7b4e1b46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4a7b4e1b4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4a7b4e1b4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4a7b4e1b4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4a7b4e1b4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4a7b4e1b4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4a7b4e1b46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4a7b4e1b4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4a7b4e1b46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4a7b4e1b46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4a8b3113d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4a8b3113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4a7b4e1b46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4a7b4e1b46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4a8b3113d7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4a8b3113d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4b3a2057b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4b3a2057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4a8b3113d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4a8b3113d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4b3a2057b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4b3a2057b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4b3a2057b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4b3a2057b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4a8b3113d7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4a8b3113d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4b3a2057b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4b3a2057b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4b3a2057b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4b3a2057b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https://www.forbes.com/sites/tracybrower/2025/02/02/5-skills-students-need-from-higher-education-to-increase-employability/</a:t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4a8b3113d7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4a8b3113d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685800" y="2127250"/>
            <a:ext cx="7772400" cy="78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8645E"/>
              </a:buClr>
              <a:buSzPts val="3700"/>
              <a:buFont typeface="Montserrat Medium"/>
              <a:buNone/>
              <a:defRPr b="0" i="0">
                <a:solidFill>
                  <a:srgbClr val="68645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420"/>
              </a:spcBef>
              <a:spcAft>
                <a:spcPts val="0"/>
              </a:spcAft>
              <a:buClr>
                <a:srgbClr val="F68F31"/>
              </a:buClr>
              <a:buSzPts val="2100"/>
              <a:buNone/>
              <a:defRPr b="0" i="0" sz="2100">
                <a:solidFill>
                  <a:srgbClr val="F68F3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descr="Design for America Title1 (1).png" id="15" name="Google Shape;15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5172" y="954922"/>
            <a:ext cx="5379502" cy="61937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/>
          <p:nvPr/>
        </p:nvSpPr>
        <p:spPr>
          <a:xfrm>
            <a:off x="6955275" y="4831400"/>
            <a:ext cx="1621200" cy="243300"/>
          </a:xfrm>
          <a:prstGeom prst="rect">
            <a:avLst/>
          </a:prstGeom>
          <a:solidFill>
            <a:srgbClr val="F68F3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ulleted Text">
  <p:cSld name="Title and Bulleted Tex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8645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312069"/>
            <a:ext cx="8229600" cy="3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⋆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F68F31"/>
              </a:buClr>
              <a:buSzPts val="1800"/>
              <a:buChar char="⋆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68645E"/>
              </a:buClr>
              <a:buSzPts val="180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/>
          <p:nvPr/>
        </p:nvSpPr>
        <p:spPr>
          <a:xfrm>
            <a:off x="6955275" y="4831400"/>
            <a:ext cx="1621200" cy="243300"/>
          </a:xfrm>
          <a:prstGeom prst="rect">
            <a:avLst/>
          </a:prstGeom>
          <a:solidFill>
            <a:srgbClr val="F68F3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hort, Centered Text">
  <p:cSld name="Title and Short, Centered 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8645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428750"/>
            <a:ext cx="8229600" cy="265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20"/>
              </a:spcBef>
              <a:spcAft>
                <a:spcPts val="0"/>
              </a:spcAft>
              <a:buClr>
                <a:srgbClr val="68645E"/>
              </a:buClr>
              <a:buSzPts val="2100"/>
              <a:buFont typeface="Arial"/>
              <a:buNone/>
              <a:defRPr b="0" i="0" sz="21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68645E"/>
              </a:buClr>
              <a:buSzPts val="2800"/>
              <a:buFont typeface="Arial"/>
              <a:buNone/>
              <a:defRPr/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F68F31"/>
              </a:buClr>
              <a:buSzPts val="2400"/>
              <a:buFont typeface="Arial"/>
              <a:buNone/>
              <a:defRPr/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68645E"/>
              </a:buClr>
              <a:buSzPts val="2000"/>
              <a:buFont typeface="Arial"/>
              <a:buNone/>
              <a:defRPr/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68645E"/>
              </a:buClr>
              <a:buSzPts val="2000"/>
              <a:buFont typeface="Arial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ternate Title and Text Slide">
  <p:cSld name="Alternate Title and Text Slid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0" y="1195917"/>
            <a:ext cx="9144000" cy="3947700"/>
          </a:xfrm>
          <a:prstGeom prst="rect">
            <a:avLst/>
          </a:prstGeom>
          <a:solidFill>
            <a:srgbClr val="F68F31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68F31"/>
              </a:buClr>
              <a:buSzPts val="3700"/>
              <a:buFont typeface="Arial"/>
              <a:buNone/>
              <a:defRPr>
                <a:solidFill>
                  <a:srgbClr val="F68F3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457200" y="1524000"/>
            <a:ext cx="8229600" cy="25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0" i="0" sz="2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68645E"/>
              </a:buClr>
              <a:buSzPts val="2800"/>
              <a:buFont typeface="Arial"/>
              <a:buNone/>
              <a:defRPr/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F68F31"/>
              </a:buClr>
              <a:buSzPts val="2400"/>
              <a:buFont typeface="Arial"/>
              <a:buNone/>
              <a:defRPr/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68645E"/>
              </a:buClr>
              <a:buSzPts val="2000"/>
              <a:buFont typeface="Arial"/>
              <a:buNone/>
              <a:defRPr/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68645E"/>
              </a:buClr>
              <a:buSzPts val="2000"/>
              <a:buFont typeface="Arial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NU McCormick horizontal white.png" id="28" name="Google Shape;2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27720" y="4882080"/>
            <a:ext cx="1376172" cy="1303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fA white Logo 4-01.png" id="29" name="Google Shape;2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610" y="4816535"/>
            <a:ext cx="197153" cy="221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68F31"/>
              </a:buClr>
              <a:buSzPts val="4000"/>
              <a:buFont typeface="Arial"/>
              <a:buNone/>
              <a:defRPr b="1" sz="4000" cap="none">
                <a:solidFill>
                  <a:srgbClr val="F68F3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8645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Title" showMasterSp="0">
  <p:cSld name="Picture with Title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451734" y="4351867"/>
            <a:ext cx="86922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68F31"/>
              </a:buClr>
              <a:buSzPts val="5000"/>
              <a:buFont typeface="Arial"/>
              <a:buNone/>
              <a:defRPr b="1" i="0" sz="5000">
                <a:solidFill>
                  <a:srgbClr val="F68F3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/>
          <p:nvPr>
            <p:ph idx="2" type="pic"/>
          </p:nvPr>
        </p:nvSpPr>
        <p:spPr>
          <a:xfrm>
            <a:off x="0" y="0"/>
            <a:ext cx="9144000" cy="39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rgbClr val="68645E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68645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rgbClr val="68645E"/>
              </a:buClr>
              <a:buSzPts val="2800"/>
              <a:buFont typeface="Merriweather Sans"/>
              <a:buNone/>
              <a:defRPr b="0" i="0" sz="2800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rgbClr val="F68F31"/>
              </a:buClr>
              <a:buSzPts val="2400"/>
              <a:buFont typeface="Merriweather Sans"/>
              <a:buNone/>
              <a:defRPr b="0" i="0" sz="2400" u="none" cap="none" strike="noStrike">
                <a:solidFill>
                  <a:srgbClr val="F68F3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rgbClr val="68645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rgbClr val="68645E"/>
              </a:buClr>
              <a:buSzPts val="2000"/>
              <a:buFont typeface="Merriweather Sans"/>
              <a:buNone/>
              <a:defRPr b="0" i="0" sz="2000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Frame Picture" showMasterSp="0">
  <p:cSld name="Full Frame Pictur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rgbClr val="68645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68645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rgbClr val="68645E"/>
              </a:buClr>
              <a:buSzPts val="2800"/>
              <a:buFont typeface="Merriweather Sans"/>
              <a:buChar char="⋆"/>
              <a:defRPr b="0" i="0" sz="2800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rgbClr val="F68F31"/>
              </a:buClr>
              <a:buSzPts val="2400"/>
              <a:buFont typeface="Merriweather Sans"/>
              <a:buChar char="⋆"/>
              <a:defRPr b="0" i="0" sz="2400" u="none" cap="none" strike="noStrike">
                <a:solidFill>
                  <a:srgbClr val="F68F3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rgbClr val="68645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rgbClr val="68645E"/>
              </a:buClr>
              <a:buSzPts val="2000"/>
              <a:buFont typeface="Merriweather Sans"/>
              <a:buChar char="-"/>
              <a:defRPr b="0" i="0" sz="2000" u="none" cap="none" strike="noStrike">
                <a:solidFill>
                  <a:srgbClr val="68645E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" showMasterSp="0">
  <p:cSld name="Section Title">
    <p:bg>
      <p:bgPr>
        <a:solidFill>
          <a:schemeClr val="dk2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type="title"/>
          </p:nvPr>
        </p:nvSpPr>
        <p:spPr>
          <a:xfrm>
            <a:off x="457200" y="203689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Title" showMasterSp="0">
  <p:cSld name="1_Section Title">
    <p:bg>
      <p:bgPr>
        <a:solidFill>
          <a:schemeClr val="dk2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/>
          <p:nvPr>
            <p:ph type="title"/>
          </p:nvPr>
        </p:nvSpPr>
        <p:spPr>
          <a:xfrm>
            <a:off x="457200" y="2724812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sz="48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DfA white Logo 4-01.png" id="45" name="Google Shape;45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59389" y="1038841"/>
            <a:ext cx="1116541" cy="1255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>
              <a:spcBef>
                <a:spcPts val="640"/>
              </a:spcBef>
              <a:spcAft>
                <a:spcPts val="0"/>
              </a:spcAft>
              <a:buSzPts val="3200"/>
              <a:buFont typeface="Montserrat Medium"/>
              <a:buChar char="•"/>
              <a:defRPr/>
            </a:lvl1pPr>
            <a:lvl2pPr indent="-406400" lvl="1" marL="914400">
              <a:spcBef>
                <a:spcPts val="560"/>
              </a:spcBef>
              <a:spcAft>
                <a:spcPts val="0"/>
              </a:spcAft>
              <a:buSzPts val="2800"/>
              <a:buFont typeface="Montserrat"/>
              <a:buChar char="⋆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Montserrat"/>
              <a:buChar char="⋆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indent="-355600" lvl="4" marL="2286000">
              <a:spcBef>
                <a:spcPts val="400"/>
              </a:spcBef>
              <a:spcAft>
                <a:spcPts val="0"/>
              </a:spcAft>
              <a:buSzPts val="2000"/>
              <a:buChar char="-"/>
              <a:defRPr/>
            </a:lvl5pPr>
            <a:lvl6pPr indent="-355600" lvl="5" marL="27432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Section Title" showMasterSp="0">
  <p:cSld name="2_Section Title">
    <p:bg>
      <p:bgPr>
        <a:solidFill>
          <a:schemeClr val="dk2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type="title"/>
          </p:nvPr>
        </p:nvSpPr>
        <p:spPr>
          <a:xfrm>
            <a:off x="457200" y="214312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rgbClr val="434343"/>
                </a:solidFill>
              </a:defRPr>
            </a:lvl1pPr>
            <a:lvl2pPr lvl="1" algn="r">
              <a:buNone/>
              <a:defRPr sz="1300">
                <a:solidFill>
                  <a:srgbClr val="434343"/>
                </a:solidFill>
              </a:defRPr>
            </a:lvl2pPr>
            <a:lvl3pPr lvl="2" algn="r">
              <a:buNone/>
              <a:defRPr sz="1300">
                <a:solidFill>
                  <a:srgbClr val="434343"/>
                </a:solidFill>
              </a:defRPr>
            </a:lvl3pPr>
            <a:lvl4pPr lvl="3" algn="r">
              <a:buNone/>
              <a:defRPr sz="1300">
                <a:solidFill>
                  <a:srgbClr val="434343"/>
                </a:solidFill>
              </a:defRPr>
            </a:lvl4pPr>
            <a:lvl5pPr lvl="4" algn="r">
              <a:buNone/>
              <a:defRPr sz="1300">
                <a:solidFill>
                  <a:srgbClr val="434343"/>
                </a:solidFill>
              </a:defRPr>
            </a:lvl5pPr>
            <a:lvl6pPr lvl="5" algn="r">
              <a:buNone/>
              <a:defRPr sz="1300">
                <a:solidFill>
                  <a:srgbClr val="434343"/>
                </a:solidFill>
              </a:defRPr>
            </a:lvl6pPr>
            <a:lvl7pPr lvl="6" algn="r">
              <a:buNone/>
              <a:defRPr sz="1300">
                <a:solidFill>
                  <a:srgbClr val="434343"/>
                </a:solidFill>
              </a:defRPr>
            </a:lvl7pPr>
            <a:lvl8pPr lvl="7" algn="r">
              <a:buNone/>
              <a:defRPr sz="1300">
                <a:solidFill>
                  <a:srgbClr val="434343"/>
                </a:solidFill>
              </a:defRPr>
            </a:lvl8pPr>
            <a:lvl9pPr lvl="8" algn="r">
              <a:buNone/>
              <a:defRPr sz="1300">
                <a:solidFill>
                  <a:srgbClr val="43434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TWO_COLUMNS" type="twoColTx">
  <p:cSld name="TITLE_AND_TWO_COLUMN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6" name="Google Shape;56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cxnSp>
        <p:nvCxnSpPr>
          <p:cNvPr id="57" name="Google Shape;57;p15"/>
          <p:cNvCxnSpPr/>
          <p:nvPr/>
        </p:nvCxnSpPr>
        <p:spPr>
          <a:xfrm flipH="1" rot="10800000">
            <a:off x="-136425" y="1081200"/>
            <a:ext cx="9351300" cy="780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with Overlay" showMasterSp="0">
  <p:cSld name="Section Title_1">
    <p:bg>
      <p:bgPr>
        <a:solidFill>
          <a:schemeClr val="dk2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159875" y="2281342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-2083175" y="2855417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2383975" y="2855417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159875" y="3450700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4608050" y="3450700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-2083175" y="4024775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2383975" y="4024775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159875" y="4620057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4608050" y="4620057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6851125" y="2855417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6851125" y="4024775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159875" y="0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-2083175" y="574075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2383975" y="574075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159875" y="1169357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-2083175" y="1743432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2383975" y="1743432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4608050" y="0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6851125" y="574075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4608050" y="1169357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6851125" y="1743432"/>
            <a:ext cx="4376049" cy="56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4608050" y="2281342"/>
            <a:ext cx="4376049" cy="56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>
            <p:ph type="title"/>
          </p:nvPr>
        </p:nvSpPr>
        <p:spPr>
          <a:xfrm>
            <a:off x="457200" y="214312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rgbClr val="434343"/>
                </a:solidFill>
              </a:defRPr>
            </a:lvl1pPr>
            <a:lvl2pPr lvl="1" algn="r">
              <a:buNone/>
              <a:defRPr sz="1300">
                <a:solidFill>
                  <a:srgbClr val="434343"/>
                </a:solidFill>
              </a:defRPr>
            </a:lvl2pPr>
            <a:lvl3pPr lvl="2" algn="r">
              <a:buNone/>
              <a:defRPr sz="1300">
                <a:solidFill>
                  <a:srgbClr val="434343"/>
                </a:solidFill>
              </a:defRPr>
            </a:lvl3pPr>
            <a:lvl4pPr lvl="3" algn="r">
              <a:buNone/>
              <a:defRPr sz="1300">
                <a:solidFill>
                  <a:srgbClr val="434343"/>
                </a:solidFill>
              </a:defRPr>
            </a:lvl4pPr>
            <a:lvl5pPr lvl="4" algn="r">
              <a:buNone/>
              <a:defRPr sz="1300">
                <a:solidFill>
                  <a:srgbClr val="434343"/>
                </a:solidFill>
              </a:defRPr>
            </a:lvl5pPr>
            <a:lvl6pPr lvl="5" algn="r">
              <a:buNone/>
              <a:defRPr sz="1300">
                <a:solidFill>
                  <a:srgbClr val="434343"/>
                </a:solidFill>
              </a:defRPr>
            </a:lvl6pPr>
            <a:lvl7pPr lvl="6" algn="r">
              <a:buNone/>
              <a:defRPr sz="1300">
                <a:solidFill>
                  <a:srgbClr val="434343"/>
                </a:solidFill>
              </a:defRPr>
            </a:lvl7pPr>
            <a:lvl8pPr lvl="7" algn="r">
              <a:buNone/>
              <a:defRPr sz="1300">
                <a:solidFill>
                  <a:srgbClr val="434343"/>
                </a:solidFill>
              </a:defRPr>
            </a:lvl8pPr>
            <a:lvl9pPr lvl="8" algn="r">
              <a:buNone/>
              <a:defRPr sz="1300">
                <a:solidFill>
                  <a:srgbClr val="43434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 Header Grey BG">
  <p:cSld name="TITLE_ONLY_1_2">
    <p:bg>
      <p:bgPr>
        <a:solidFill>
          <a:srgbClr val="DBDBDB">
            <a:alpha val="24020"/>
          </a:srgbClr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0" y="0"/>
            <a:ext cx="9144000" cy="13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2" type="sldNum"/>
          </p:nvPr>
        </p:nvSpPr>
        <p:spPr>
          <a:xfrm>
            <a:off x="297450" y="4792700"/>
            <a:ext cx="3768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68645E"/>
              </a:buClr>
              <a:buSzPts val="3700"/>
              <a:buFont typeface="Montserrat"/>
              <a:buNone/>
              <a:defRPr b="1" i="0" sz="3700" u="none" cap="none" strike="noStrike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68645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68645E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68645E"/>
              </a:buClr>
              <a:buSzPts val="2800"/>
              <a:buFont typeface="Montserrat"/>
              <a:buChar char="⋆"/>
              <a:defRPr i="0" sz="2800" u="none" cap="none" strike="noStrike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Montserrat"/>
              <a:buChar char="⋆"/>
              <a:defRPr i="0" sz="2400" u="none" cap="none" strike="noStrike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68645E"/>
              </a:buClr>
              <a:buSzPts val="2000"/>
              <a:buFont typeface="Montserrat"/>
              <a:buChar char="–"/>
              <a:defRPr i="0" sz="2000" u="none" cap="none" strike="noStrike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68645E"/>
              </a:buClr>
              <a:buSzPts val="2000"/>
              <a:buFont typeface="Montserrat Light"/>
              <a:buChar char="-"/>
              <a:defRPr i="0" sz="2000" u="none" cap="none" strike="noStrike">
                <a:solidFill>
                  <a:srgbClr val="6864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/>
          <p:nvPr/>
        </p:nvSpPr>
        <p:spPr>
          <a:xfrm>
            <a:off x="0" y="4709496"/>
            <a:ext cx="9144000" cy="434100"/>
          </a:xfrm>
          <a:prstGeom prst="rect">
            <a:avLst/>
          </a:prstGeom>
          <a:solidFill>
            <a:srgbClr val="F68F31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NU McCormick horizontal white.png" id="9" name="Google Shape;9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027720" y="4882080"/>
            <a:ext cx="1376172" cy="1303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fA white Logo 4-01.png" id="10" name="Google Shape;10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610" y="4816535"/>
            <a:ext cx="197153" cy="22171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/>
          <p:nvPr/>
        </p:nvSpPr>
        <p:spPr>
          <a:xfrm>
            <a:off x="6955275" y="4831400"/>
            <a:ext cx="1621200" cy="243300"/>
          </a:xfrm>
          <a:prstGeom prst="rect">
            <a:avLst/>
          </a:prstGeom>
          <a:solidFill>
            <a:srgbClr val="F68F3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Relationship Id="rId4" Type="http://schemas.openxmlformats.org/officeDocument/2006/relationships/image" Target="../media/image13.jpg"/><Relationship Id="rId5" Type="http://schemas.openxmlformats.org/officeDocument/2006/relationships/image" Target="../media/image26.png"/><Relationship Id="rId6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Relationship Id="rId4" Type="http://schemas.openxmlformats.org/officeDocument/2006/relationships/image" Target="../media/image17.png"/><Relationship Id="rId9" Type="http://schemas.openxmlformats.org/officeDocument/2006/relationships/image" Target="../media/image9.jp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23.png"/><Relationship Id="rId8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designforamerica.us4.list-manage.com/track/click?u=93b6ae95688c4aae928f435f1&amp;id=1484d1872c&amp;e=ffb73c17ec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designforamerica.us4.list-manage.com/track/click?u=93b6ae95688c4aae928f435f1&amp;id=9d2985621e&amp;e=ffb73c17ec" TargetMode="External"/><Relationship Id="rId4" Type="http://schemas.openxmlformats.org/officeDocument/2006/relationships/image" Target="../media/image2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comments" Target="../comments/comment1.xml"/><Relationship Id="rId4" Type="http://schemas.openxmlformats.org/officeDocument/2006/relationships/image" Target="../media/image31.jpg"/><Relationship Id="rId5" Type="http://schemas.openxmlformats.org/officeDocument/2006/relationships/image" Target="../media/image15.png"/><Relationship Id="rId6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jpg"/><Relationship Id="rId4" Type="http://schemas.openxmlformats.org/officeDocument/2006/relationships/image" Target="../media/image25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ctrTitle"/>
          </p:nvPr>
        </p:nvSpPr>
        <p:spPr>
          <a:xfrm>
            <a:off x="685800" y="2127250"/>
            <a:ext cx="7772400" cy="787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MWMU</a:t>
            </a:r>
            <a:endParaRPr/>
          </a:p>
        </p:txBody>
      </p:sp>
      <p:sp>
        <p:nvSpPr>
          <p:cNvPr id="91" name="Google Shape;91;p18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420"/>
              </a:spcBef>
              <a:spcAft>
                <a:spcPts val="0"/>
              </a:spcAft>
              <a:buNone/>
            </a:pPr>
            <a:r>
              <a:rPr lang="en"/>
              <a:t>Stoking Social Impact Across the Network</a:t>
            </a:r>
            <a:endParaRPr/>
          </a:p>
          <a:p>
            <a:pPr indent="0" lvl="0" marL="0" rtl="0" algn="ctr">
              <a:spcBef>
                <a:spcPts val="420"/>
              </a:spcBef>
              <a:spcAft>
                <a:spcPts val="0"/>
              </a:spcAft>
              <a:buNone/>
            </a:pPr>
            <a:r>
              <a:rPr lang="en"/>
              <a:t>Sunday, 4.13.2025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457200" y="2143120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800"/>
              <a:t>Who am I</a:t>
            </a:r>
            <a:r>
              <a:rPr b="0" lang="en" sz="4800"/>
              <a:t>?</a:t>
            </a:r>
            <a:endParaRPr b="0" sz="4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DFA Journey</a:t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9250" lvl="0" marL="45720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1900"/>
              <a:buChar char="•"/>
            </a:pPr>
            <a:r>
              <a:rPr lang="en" sz="1900">
                <a:solidFill>
                  <a:schemeClr val="lt2"/>
                </a:solidFill>
              </a:rPr>
              <a:t>Graduated from UIUC!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Urban Planning, Sustainable Design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Minors: Sociology, Art &amp; Design, Informatics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Undergraduate Research Certificate</a:t>
            </a:r>
            <a:endParaRPr sz="1900">
              <a:solidFill>
                <a:schemeClr val="lt2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•"/>
            </a:pPr>
            <a:r>
              <a:rPr lang="en" sz="1900">
                <a:solidFill>
                  <a:schemeClr val="lt2"/>
                </a:solidFill>
              </a:rPr>
              <a:t>DFA for 8 years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General Member, 2 years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Managing Director, 2 years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President, 1 year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DFA UIUC Advisor, 1 year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DFA Design Education Fellow, 1 year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DFA Program Coordinator, 1 year</a:t>
            </a:r>
            <a:endParaRPr sz="19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DFA Journey</a:t>
            </a:r>
            <a:endParaRPr/>
          </a:p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2"/>
              </a:solidFill>
            </a:endParaRPr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714"/>
            <a:ext cx="9144002" cy="2614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DFA Journey</a:t>
            </a:r>
            <a:endParaRPr/>
          </a:p>
        </p:txBody>
      </p:sp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9250" lvl="0" marL="45720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1900"/>
              <a:buChar char="•"/>
            </a:pPr>
            <a:r>
              <a:rPr lang="en" sz="1900">
                <a:solidFill>
                  <a:schemeClr val="lt2"/>
                </a:solidFill>
              </a:rPr>
              <a:t>Social Benefits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Great college social life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Lifelong friends</a:t>
            </a:r>
            <a:endParaRPr sz="1900">
              <a:solidFill>
                <a:schemeClr val="lt2"/>
              </a:solidFill>
            </a:endParaRPr>
          </a:p>
          <a:p>
            <a:pPr indent="-349250" lvl="2" marL="13716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2 that I saw this week!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•"/>
            </a:pPr>
            <a:r>
              <a:rPr lang="en" sz="1900">
                <a:solidFill>
                  <a:schemeClr val="lt2"/>
                </a:solidFill>
              </a:rPr>
              <a:t>Skills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Interdisciplinarity </a:t>
            </a:r>
            <a:r>
              <a:rPr lang="en" sz="1900">
                <a:solidFill>
                  <a:schemeClr val="lt2"/>
                </a:solidFill>
              </a:rPr>
              <a:t> 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Collaboration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Event Planning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Leadership</a:t>
            </a:r>
            <a:endParaRPr sz="1900">
              <a:solidFill>
                <a:schemeClr val="lt2"/>
              </a:solidFill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Char char="⋆"/>
            </a:pPr>
            <a:r>
              <a:rPr lang="en" sz="1900">
                <a:solidFill>
                  <a:schemeClr val="lt2"/>
                </a:solidFill>
              </a:rPr>
              <a:t>Project </a:t>
            </a:r>
            <a:r>
              <a:rPr lang="en" sz="1900">
                <a:solidFill>
                  <a:schemeClr val="lt2"/>
                </a:solidFill>
              </a:rPr>
              <a:t>Management </a:t>
            </a:r>
            <a:endParaRPr sz="19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Professional Journey</a:t>
            </a:r>
            <a:endParaRPr/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9250" lvl="0" marL="457200" rtl="0" algn="l">
              <a:spcBef>
                <a:spcPts val="640"/>
              </a:spcBef>
              <a:spcAft>
                <a:spcPts val="0"/>
              </a:spcAft>
              <a:buSzPts val="1900"/>
              <a:buChar char="•"/>
            </a:pPr>
            <a:r>
              <a:rPr lang="en" sz="1900"/>
              <a:t>Jobs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⋆"/>
            </a:pPr>
            <a:r>
              <a:rPr b="1" lang="en" sz="1900"/>
              <a:t>Design Strategist </a:t>
            </a:r>
            <a:endParaRPr b="1" sz="1900"/>
          </a:p>
          <a:p>
            <a:pPr indent="-349250" lvl="2" marL="1371600" rtl="0" algn="l">
              <a:spcBef>
                <a:spcPts val="0"/>
              </a:spcBef>
              <a:spcAft>
                <a:spcPts val="0"/>
              </a:spcAft>
              <a:buSzPts val="1900"/>
              <a:buChar char="⋆"/>
            </a:pPr>
            <a:r>
              <a:rPr lang="en" sz="1900"/>
              <a:t>Siebel Center for Design 2019-2023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⋆"/>
            </a:pPr>
            <a:r>
              <a:rPr b="1" lang="en" sz="1900"/>
              <a:t>Design Researcher</a:t>
            </a:r>
            <a:endParaRPr b="1" sz="1900"/>
          </a:p>
          <a:p>
            <a:pPr indent="-349250" lvl="2" marL="1371600" rtl="0" algn="l">
              <a:spcBef>
                <a:spcPts val="0"/>
              </a:spcBef>
              <a:spcAft>
                <a:spcPts val="0"/>
              </a:spcAft>
              <a:buSzPts val="1900"/>
              <a:buChar char="⋆"/>
            </a:pPr>
            <a:r>
              <a:rPr lang="en" sz="1900"/>
              <a:t>Nemera Insight Innovation 2023-2024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⋆"/>
            </a:pPr>
            <a:r>
              <a:rPr b="1" lang="en" sz="1900"/>
              <a:t>Design Consultant / Adjunct Lecturer 2024+</a:t>
            </a:r>
            <a:endParaRPr b="1" sz="1900"/>
          </a:p>
          <a:p>
            <a:pPr indent="-349250" lvl="2" marL="1371600" rtl="0" algn="l">
              <a:spcBef>
                <a:spcPts val="0"/>
              </a:spcBef>
              <a:spcAft>
                <a:spcPts val="0"/>
              </a:spcAft>
              <a:buSzPts val="1900"/>
              <a:buChar char="⋆"/>
            </a:pPr>
            <a:r>
              <a:rPr lang="en" sz="1900"/>
              <a:t>Western Illinois University</a:t>
            </a:r>
            <a:endParaRPr sz="1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457200" y="2143120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800"/>
              <a:t>Who is </a:t>
            </a:r>
            <a:r>
              <a:rPr lang="en" sz="4800"/>
              <a:t>DFA?</a:t>
            </a:r>
            <a:endParaRPr sz="4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BDBDB">
            <a:alpha val="24020"/>
          </a:srgbClr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</a:t>
            </a:r>
            <a:r>
              <a:rPr lang="en" sz="2400"/>
              <a:t> Lifelong Community</a:t>
            </a:r>
            <a:endParaRPr sz="2400"/>
          </a:p>
        </p:txBody>
      </p:sp>
      <p:sp>
        <p:nvSpPr>
          <p:cNvPr id="136" name="Google Shape;136;p26"/>
          <p:cNvSpPr txBox="1"/>
          <p:nvPr/>
        </p:nvSpPr>
        <p:spPr>
          <a:xfrm>
            <a:off x="1408938" y="4397175"/>
            <a:ext cx="30609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636467"/>
                </a:solidFill>
                <a:latin typeface="Avenir"/>
                <a:ea typeface="Avenir"/>
                <a:cs typeface="Avenir"/>
                <a:sym typeface="Avenir"/>
              </a:rPr>
              <a:t>SF Alumni Gathering 2025</a:t>
            </a:r>
            <a:endParaRPr sz="1100">
              <a:solidFill>
                <a:srgbClr val="636467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7" name="Google Shape;137;p26"/>
          <p:cNvSpPr txBox="1"/>
          <p:nvPr/>
        </p:nvSpPr>
        <p:spPr>
          <a:xfrm>
            <a:off x="5945875" y="4320975"/>
            <a:ext cx="30609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636467"/>
                </a:solidFill>
                <a:latin typeface="Avenir"/>
                <a:ea typeface="Avenir"/>
                <a:cs typeface="Avenir"/>
                <a:sym typeface="Avenir"/>
              </a:rPr>
              <a:t>Photos From Regional Meetups, 2022-2024</a:t>
            </a:r>
            <a:endParaRPr sz="1100">
              <a:solidFill>
                <a:srgbClr val="636467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8" name="Google Shape;138;p26"/>
          <p:cNvPicPr preferRelativeResize="0"/>
          <p:nvPr/>
        </p:nvPicPr>
        <p:blipFill rotWithShape="1">
          <a:blip r:embed="rId3">
            <a:alphaModFix/>
          </a:blip>
          <a:srcRect b="0" l="3401" r="1847" t="0"/>
          <a:stretch/>
        </p:blipFill>
        <p:spPr>
          <a:xfrm>
            <a:off x="226500" y="1028350"/>
            <a:ext cx="4192800" cy="331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 title="Hello everyone! UC DFA is hosting Midwest Meetup   UC DFA members and non-members are invited. Please RSVP using the form in our bio.jpg"/>
          <p:cNvPicPr preferRelativeResize="0"/>
          <p:nvPr/>
        </p:nvPicPr>
        <p:blipFill rotWithShape="1">
          <a:blip r:embed="rId4">
            <a:alphaModFix/>
          </a:blip>
          <a:srcRect b="15761" l="0" r="28744" t="28916"/>
          <a:stretch/>
        </p:blipFill>
        <p:spPr>
          <a:xfrm>
            <a:off x="4582362" y="1028350"/>
            <a:ext cx="4274438" cy="331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964950" y="1812750"/>
            <a:ext cx="18360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7000"/>
              <a:t>+81</a:t>
            </a:r>
            <a:endParaRPr sz="7000"/>
          </a:p>
        </p:txBody>
      </p:sp>
      <p:sp>
        <p:nvSpPr>
          <p:cNvPr id="145" name="Google Shape;145;p27"/>
          <p:cNvSpPr txBox="1"/>
          <p:nvPr>
            <p:ph type="title"/>
          </p:nvPr>
        </p:nvSpPr>
        <p:spPr>
          <a:xfrm>
            <a:off x="3328500" y="1660350"/>
            <a:ext cx="2487000" cy="1098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0">
                <a:solidFill>
                  <a:schemeClr val="lt1"/>
                </a:solidFill>
              </a:rPr>
              <a:t>+1.5K</a:t>
            </a:r>
            <a:endParaRPr sz="7000"/>
          </a:p>
        </p:txBody>
      </p:sp>
      <p:sp>
        <p:nvSpPr>
          <p:cNvPr id="146" name="Google Shape;146;p27"/>
          <p:cNvSpPr txBox="1"/>
          <p:nvPr>
            <p:ph type="title"/>
          </p:nvPr>
        </p:nvSpPr>
        <p:spPr>
          <a:xfrm>
            <a:off x="5933575" y="1660350"/>
            <a:ext cx="2992800" cy="1098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7000"/>
              <a:t>+10K</a:t>
            </a:r>
            <a:endParaRPr sz="7000"/>
          </a:p>
        </p:txBody>
      </p:sp>
      <p:sp>
        <p:nvSpPr>
          <p:cNvPr id="147" name="Google Shape;147;p27"/>
          <p:cNvSpPr txBox="1"/>
          <p:nvPr>
            <p:ph type="title"/>
          </p:nvPr>
        </p:nvSpPr>
        <p:spPr>
          <a:xfrm>
            <a:off x="571500" y="467025"/>
            <a:ext cx="4036200" cy="5595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DFA by the Numbers</a:t>
            </a:r>
            <a:endParaRPr sz="12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8" name="Google Shape;148;p27"/>
          <p:cNvSpPr txBox="1"/>
          <p:nvPr>
            <p:ph type="title"/>
          </p:nvPr>
        </p:nvSpPr>
        <p:spPr>
          <a:xfrm>
            <a:off x="3586050" y="2879300"/>
            <a:ext cx="2347500" cy="1098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"/>
                <a:ea typeface="Avenir"/>
                <a:cs typeface="Avenir"/>
                <a:sym typeface="Avenir"/>
              </a:rPr>
              <a:t>Lifetime DFA Projects</a:t>
            </a:r>
            <a:endParaRPr sz="28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9" name="Google Shape;149;p27"/>
          <p:cNvSpPr txBox="1"/>
          <p:nvPr>
            <p:ph type="title"/>
          </p:nvPr>
        </p:nvSpPr>
        <p:spPr>
          <a:xfrm>
            <a:off x="6371700" y="2922475"/>
            <a:ext cx="2276700" cy="796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"/>
                <a:ea typeface="Avenir"/>
                <a:cs typeface="Avenir"/>
                <a:sym typeface="Avenir"/>
              </a:rPr>
              <a:t>DFA Alumni</a:t>
            </a:r>
            <a:r>
              <a:rPr lang="en" sz="28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sz="28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0" name="Google Shape;150;p27"/>
          <p:cNvSpPr txBox="1"/>
          <p:nvPr>
            <p:ph type="title"/>
          </p:nvPr>
        </p:nvSpPr>
        <p:spPr>
          <a:xfrm>
            <a:off x="370750" y="2688784"/>
            <a:ext cx="3092400" cy="1264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"/>
                <a:ea typeface="Avenir"/>
                <a:cs typeface="Avenir"/>
                <a:sym typeface="Avenir"/>
              </a:rPr>
              <a:t>Lifetime Institutions with a DFA Studio</a:t>
            </a:r>
            <a:endParaRPr sz="28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/>
        </p:nvSpPr>
        <p:spPr>
          <a:xfrm>
            <a:off x="127775" y="746775"/>
            <a:ext cx="83097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Founded at Northwestern University (2008)</a:t>
            </a:r>
            <a:endParaRPr b="1"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Students want to be future-building changemakers</a:t>
            </a:r>
            <a:endParaRPr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Based on community-centered, collaborative problem-solving</a:t>
            </a:r>
            <a:endParaRPr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Organizations are hungry for emerging talent social innovators</a:t>
            </a:r>
            <a:endParaRPr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Recognized and validated</a:t>
            </a:r>
            <a:endParaRPr b="1"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Awarded 6 National Science Foundation grants 2012-2015</a:t>
            </a:r>
            <a:endParaRPr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Affirmed DFA’s Logic Model and Theory of Change</a:t>
            </a:r>
            <a:endParaRPr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Won 2018 National Design Excellence Award / </a:t>
            </a:r>
            <a:br>
              <a:rPr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Cooper Hewitt Smithsonian Design Museum</a:t>
            </a:r>
            <a:endParaRPr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Becomes a program of Watson Foundation (2020)</a:t>
            </a:r>
            <a:endParaRPr b="1"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Mission alignment around confidence, perspective, and skills</a:t>
            </a:r>
            <a:endParaRPr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Strategic planning - sustainability, broader reach and impact</a:t>
            </a:r>
            <a:endParaRPr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Network stabilization and growth </a:t>
            </a:r>
            <a:endParaRPr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Launches as an independent 501(c)(3) (2022)</a:t>
            </a:r>
            <a:endParaRPr b="1"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Accelerating collaboration through a data-driven innovation platform</a:t>
            </a:r>
            <a:endParaRPr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Sustained curiosity; reframing failure; comfort with ambiguity; systems thinking</a:t>
            </a:r>
            <a:endParaRPr sz="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Expanding campus model and deepening industry partnerships</a:t>
            </a:r>
            <a:endParaRPr sz="12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28"/>
          <p:cNvSpPr txBox="1"/>
          <p:nvPr/>
        </p:nvSpPr>
        <p:spPr>
          <a:xfrm>
            <a:off x="218625" y="166775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DFA </a:t>
            </a:r>
            <a:r>
              <a:rPr b="1"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Timeline</a:t>
            </a:r>
            <a:endParaRPr b="1" i="0" sz="2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p28"/>
          <p:cNvPicPr preferRelativeResize="0"/>
          <p:nvPr/>
        </p:nvPicPr>
        <p:blipFill rotWithShape="1">
          <a:blip r:embed="rId3">
            <a:alphaModFix/>
          </a:blip>
          <a:srcRect b="36402" l="13703" r="0" t="0"/>
          <a:stretch/>
        </p:blipFill>
        <p:spPr>
          <a:xfrm>
            <a:off x="6934625" y="3451975"/>
            <a:ext cx="2208251" cy="1044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8"/>
          <p:cNvPicPr preferRelativeResize="0"/>
          <p:nvPr/>
        </p:nvPicPr>
        <p:blipFill rotWithShape="1">
          <a:blip r:embed="rId4">
            <a:alphaModFix/>
          </a:blip>
          <a:srcRect b="6863" l="14320" r="11013" t="4913"/>
          <a:stretch/>
        </p:blipFill>
        <p:spPr>
          <a:xfrm>
            <a:off x="6938623" y="0"/>
            <a:ext cx="2208251" cy="16915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28"/>
          <p:cNvGrpSpPr/>
          <p:nvPr/>
        </p:nvGrpSpPr>
        <p:grpSpPr>
          <a:xfrm>
            <a:off x="6934714" y="1693069"/>
            <a:ext cx="2208069" cy="1757356"/>
            <a:chOff x="6672906" y="1350221"/>
            <a:chExt cx="2680346" cy="2194500"/>
          </a:xfrm>
        </p:grpSpPr>
        <p:pic>
          <p:nvPicPr>
            <p:cNvPr id="160" name="Google Shape;160;p28"/>
            <p:cNvPicPr preferRelativeResize="0"/>
            <p:nvPr/>
          </p:nvPicPr>
          <p:blipFill rotWithShape="1">
            <a:blip r:embed="rId5">
              <a:alphaModFix/>
            </a:blip>
            <a:srcRect b="0" l="42850" r="2638" t="0"/>
            <a:stretch/>
          </p:blipFill>
          <p:spPr>
            <a:xfrm>
              <a:off x="6672906" y="1350221"/>
              <a:ext cx="2680346" cy="2194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28"/>
            <p:cNvPicPr preferRelativeResize="0"/>
            <p:nvPr/>
          </p:nvPicPr>
          <p:blipFill rotWithShape="1">
            <a:blip r:embed="rId6">
              <a:alphaModFix/>
            </a:blip>
            <a:srcRect b="2961" l="2633" r="1955" t="3008"/>
            <a:stretch/>
          </p:blipFill>
          <p:spPr>
            <a:xfrm>
              <a:off x="7475225" y="2449300"/>
              <a:ext cx="999300" cy="5542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idx="4294967295" type="title"/>
          </p:nvPr>
        </p:nvSpPr>
        <p:spPr>
          <a:xfrm>
            <a:off x="484800" y="287000"/>
            <a:ext cx="7602000" cy="691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 Network for Impact</a:t>
            </a:r>
            <a:endParaRPr sz="2400"/>
          </a:p>
        </p:txBody>
      </p:sp>
      <p:sp>
        <p:nvSpPr>
          <p:cNvPr id="167" name="Google Shape;167;p29"/>
          <p:cNvSpPr txBox="1"/>
          <p:nvPr/>
        </p:nvSpPr>
        <p:spPr>
          <a:xfrm>
            <a:off x="2640275" y="1411375"/>
            <a:ext cx="5858100" cy="28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8645E"/>
                </a:solidFill>
                <a:latin typeface="Avenir"/>
                <a:ea typeface="Avenir"/>
                <a:cs typeface="Avenir"/>
                <a:sym typeface="Avenir"/>
              </a:rPr>
              <a:t>“Design for America is proof case for teaching across domains, that impact learning can happen 24/7, and not just in the classroom, and that the future of learning is networked and not contained to a single campus.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8645E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8645E"/>
                </a:solidFill>
                <a:latin typeface="Avenir"/>
                <a:ea typeface="Avenir"/>
                <a:cs typeface="Avenir"/>
                <a:sym typeface="Avenir"/>
              </a:rPr>
              <a:t>When Design for America started 10 years ago, we ambitiously called it that for two reasons: one, we wanted to design solutions to tackle social challenges across America and two, we wanted to do so by having teams across America working in their local communities.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8645E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8645E"/>
                </a:solidFill>
                <a:latin typeface="Avenir"/>
                <a:ea typeface="Avenir"/>
                <a:cs typeface="Avenir"/>
                <a:sym typeface="Avenir"/>
              </a:rPr>
              <a:t>We’ve imagined the day when our leaders use design for social good.”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8" name="Google Shape;168;p29"/>
          <p:cNvSpPr/>
          <p:nvPr/>
        </p:nvSpPr>
        <p:spPr>
          <a:xfrm>
            <a:off x="484806" y="3346963"/>
            <a:ext cx="192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68645E"/>
                </a:solidFill>
                <a:latin typeface="Avenir"/>
                <a:ea typeface="Avenir"/>
                <a:cs typeface="Avenir"/>
                <a:sym typeface="Avenir"/>
              </a:rPr>
              <a:t>Liz Gerber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68645E"/>
                </a:solidFill>
                <a:latin typeface="Avenir"/>
                <a:ea typeface="Avenir"/>
                <a:cs typeface="Avenir"/>
                <a:sym typeface="Avenir"/>
              </a:rPr>
              <a:t>DFA Faculty Founder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69" name="Google Shape;16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0450" y="1411374"/>
            <a:ext cx="1817700" cy="1817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0"/>
          <p:cNvSpPr txBox="1"/>
          <p:nvPr>
            <p:ph type="title"/>
          </p:nvPr>
        </p:nvSpPr>
        <p:spPr>
          <a:xfrm>
            <a:off x="457200" y="2724812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2024-2025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type="title"/>
          </p:nvPr>
        </p:nvSpPr>
        <p:spPr>
          <a:xfrm>
            <a:off x="0" y="0"/>
            <a:ext cx="9144000" cy="135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It starts with a college experience at one of our </a:t>
            </a:r>
            <a:endParaRPr b="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25</a:t>
            </a:r>
            <a:r>
              <a:rPr lang="en">
                <a:solidFill>
                  <a:schemeClr val="dk2"/>
                </a:solidFill>
              </a:rPr>
              <a:t> (and growing)</a:t>
            </a:r>
            <a:r>
              <a:rPr lang="en"/>
              <a:t> DFA campus studios</a:t>
            </a:r>
            <a:endParaRPr/>
          </a:p>
        </p:txBody>
      </p:sp>
      <p:sp>
        <p:nvSpPr>
          <p:cNvPr id="180" name="Google Shape;180;p31"/>
          <p:cNvSpPr txBox="1"/>
          <p:nvPr/>
        </p:nvSpPr>
        <p:spPr>
          <a:xfrm>
            <a:off x="456487" y="1410000"/>
            <a:ext cx="15525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Anderson University</a:t>
            </a:r>
            <a:b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Carnegie Mellon U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Colgate University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CWRU | CIA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Barnard | Columbia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Illinois College</a:t>
            </a:r>
            <a:endParaRPr b="1" sz="10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JHU | MICA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MIT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NYU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ND | HC | SMC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Northwestern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31"/>
          <p:cNvSpPr txBox="1"/>
          <p:nvPr/>
        </p:nvSpPr>
        <p:spPr>
          <a:xfrm>
            <a:off x="7135025" y="1410000"/>
            <a:ext cx="1552500" cy="20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RISD | Brown</a:t>
            </a:r>
            <a:endParaRPr sz="10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Rice University</a:t>
            </a:r>
            <a:endParaRPr sz="10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Rutgers University</a:t>
            </a:r>
            <a:endParaRPr sz="10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Stanford University</a:t>
            </a:r>
            <a:b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UC San Diego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U of Cincinnati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UI Urbana-Champaign</a:t>
            </a:r>
            <a:endParaRPr sz="9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U of Notre Dame  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U of Washington</a:t>
            </a:r>
            <a:endParaRPr b="1"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Vanderbilt University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WIU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Yale</a:t>
            </a:r>
            <a:endParaRPr sz="10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68645E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82" name="Google Shape;18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1387" y="1353600"/>
            <a:ext cx="4821240" cy="2615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Over 50 Projects in Fall 2024!</a:t>
            </a:r>
            <a:endParaRPr sz="2400"/>
          </a:p>
        </p:txBody>
      </p:sp>
      <p:pic>
        <p:nvPicPr>
          <p:cNvPr id="188" name="Google Shape;18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775" y="1127600"/>
            <a:ext cx="2911750" cy="174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2"/>
          <p:cNvPicPr preferRelativeResize="0"/>
          <p:nvPr/>
        </p:nvPicPr>
        <p:blipFill rotWithShape="1">
          <a:blip r:embed="rId4">
            <a:alphaModFix/>
          </a:blip>
          <a:srcRect b="33123" l="0" r="0" t="0"/>
          <a:stretch/>
        </p:blipFill>
        <p:spPr>
          <a:xfrm>
            <a:off x="4856575" y="1113100"/>
            <a:ext cx="2118404" cy="17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2"/>
          <p:cNvPicPr preferRelativeResize="0"/>
          <p:nvPr/>
        </p:nvPicPr>
        <p:blipFill rotWithShape="1">
          <a:blip r:embed="rId5">
            <a:alphaModFix/>
          </a:blip>
          <a:srcRect b="0" l="12265" r="0" t="0"/>
          <a:stretch/>
        </p:blipFill>
        <p:spPr>
          <a:xfrm>
            <a:off x="3153450" y="2936925"/>
            <a:ext cx="1566675" cy="160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2"/>
          <p:cNvPicPr preferRelativeResize="0"/>
          <p:nvPr/>
        </p:nvPicPr>
        <p:blipFill rotWithShape="1">
          <a:blip r:embed="rId6">
            <a:alphaModFix/>
          </a:blip>
          <a:srcRect b="8256" l="1747" r="33997" t="0"/>
          <a:stretch/>
        </p:blipFill>
        <p:spPr>
          <a:xfrm>
            <a:off x="162775" y="2936925"/>
            <a:ext cx="2911750" cy="160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56584" y="2936924"/>
            <a:ext cx="2134715" cy="160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2"/>
          <p:cNvPicPr preferRelativeResize="0"/>
          <p:nvPr/>
        </p:nvPicPr>
        <p:blipFill rotWithShape="1">
          <a:blip r:embed="rId8">
            <a:alphaModFix/>
          </a:blip>
          <a:srcRect b="0" l="0" r="9362" t="0"/>
          <a:stretch/>
        </p:blipFill>
        <p:spPr>
          <a:xfrm>
            <a:off x="7070900" y="1113100"/>
            <a:ext cx="1866367" cy="3424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2" title="We ideating!!   We’re so excited for our final expo. More info is coming in the next couple of days, stay tuned!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53450" y="1113088"/>
            <a:ext cx="1566675" cy="177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SP25 </a:t>
            </a:r>
            <a:r>
              <a:rPr lang="en" sz="2400"/>
              <a:t>National Projects</a:t>
            </a:r>
            <a:endParaRPr sz="2400"/>
          </a:p>
        </p:txBody>
      </p:sp>
      <p:pic>
        <p:nvPicPr>
          <p:cNvPr id="200" name="Google Shape;200;p33"/>
          <p:cNvPicPr preferRelativeResize="0"/>
          <p:nvPr/>
        </p:nvPicPr>
        <p:blipFill rotWithShape="1">
          <a:blip r:embed="rId3">
            <a:alphaModFix/>
          </a:blip>
          <a:srcRect b="0" l="7604" r="0" t="0"/>
          <a:stretch/>
        </p:blipFill>
        <p:spPr>
          <a:xfrm>
            <a:off x="378900" y="1933600"/>
            <a:ext cx="3133950" cy="16313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1" name="Google Shape;201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00600" y="1933588"/>
            <a:ext cx="3133948" cy="163133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2" name="Google Shape;202;p33"/>
          <p:cNvSpPr txBox="1"/>
          <p:nvPr>
            <p:ph idx="1" type="body"/>
          </p:nvPr>
        </p:nvSpPr>
        <p:spPr>
          <a:xfrm>
            <a:off x="311700" y="1347425"/>
            <a:ext cx="3999900" cy="3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Climate Action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3"/>
          <p:cNvSpPr txBox="1"/>
          <p:nvPr>
            <p:ph idx="2" type="body"/>
          </p:nvPr>
        </p:nvSpPr>
        <p:spPr>
          <a:xfrm>
            <a:off x="4800600" y="1347425"/>
            <a:ext cx="1677000" cy="4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MaineHealth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400">
              <a:solidFill>
                <a:schemeClr val="dk1"/>
              </a:solidFill>
            </a:endParaRPr>
          </a:p>
          <a:p>
            <a:pPr indent="-241300" lvl="1" marL="914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"/>
              <a:buChar char="○"/>
            </a:pPr>
            <a:r>
              <a:t/>
            </a:r>
            <a:endParaRPr sz="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SP25 </a:t>
            </a:r>
            <a:r>
              <a:rPr lang="en" sz="2400"/>
              <a:t>National Projects</a:t>
            </a:r>
            <a:endParaRPr sz="2400"/>
          </a:p>
        </p:txBody>
      </p:sp>
      <p:sp>
        <p:nvSpPr>
          <p:cNvPr id="209" name="Google Shape;209;p34"/>
          <p:cNvSpPr txBox="1"/>
          <p:nvPr>
            <p:ph idx="1" type="body"/>
          </p:nvPr>
        </p:nvSpPr>
        <p:spPr>
          <a:xfrm>
            <a:off x="311700" y="1347425"/>
            <a:ext cx="3999900" cy="149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Studio Focused Project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Themed Challenges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Extra Funding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Robust Mentorship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4"/>
          <p:cNvSpPr txBox="1"/>
          <p:nvPr>
            <p:ph idx="2" type="body"/>
          </p:nvPr>
        </p:nvSpPr>
        <p:spPr>
          <a:xfrm>
            <a:off x="4800600" y="1347425"/>
            <a:ext cx="3999900" cy="159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Sponsored Projects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Specific Challenges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Stricter Timelines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External Partners</a:t>
            </a:r>
            <a:endParaRPr b="1" i="1" sz="1400">
              <a:solidFill>
                <a:schemeClr val="dk1"/>
              </a:solidFill>
            </a:endParaRPr>
          </a:p>
          <a:p>
            <a:pPr indent="-2413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Char char="○"/>
            </a:pPr>
            <a:r>
              <a:t/>
            </a:r>
            <a:endParaRPr sz="200">
              <a:solidFill>
                <a:schemeClr val="dk1"/>
              </a:solidFill>
            </a:endParaRPr>
          </a:p>
        </p:txBody>
      </p:sp>
      <p:sp>
        <p:nvSpPr>
          <p:cNvPr id="211" name="Google Shape;211;p34"/>
          <p:cNvSpPr txBox="1"/>
          <p:nvPr/>
        </p:nvSpPr>
        <p:spPr>
          <a:xfrm>
            <a:off x="5049775" y="3009100"/>
            <a:ext cx="3498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Explore and address inpatient mobility challenges, specifically focusing on adults over 50, within Maine Health’s medical psychiatric patient population.</a:t>
            </a:r>
            <a:endParaRPr b="1" sz="21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" name="Google Shape;212;p34"/>
          <p:cNvSpPr txBox="1"/>
          <p:nvPr/>
        </p:nvSpPr>
        <p:spPr>
          <a:xfrm>
            <a:off x="311700" y="3009100"/>
            <a:ext cx="3498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Addressing climate action on individual campuses through behavioral change, environmental clean-up, or awareness campaigns.</a:t>
            </a:r>
            <a:endParaRPr b="1" sz="21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50">
                <a:solidFill>
                  <a:schemeClr val="dk2"/>
                </a:solidFill>
                <a:highlight>
                  <a:srgbClr val="FFFFFF"/>
                </a:highlight>
              </a:rPr>
              <a:t>DFA Summer 25 Project with Falling Fruit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18" name="Google Shape;218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85000"/>
          </a:bodyPr>
          <a:lstStyle/>
          <a:p>
            <a:pPr indent="-317658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Montserrat"/>
              <a:buChar char="•"/>
            </a:pPr>
            <a:r>
              <a:rPr lang="en" sz="1650">
                <a:solidFill>
                  <a:srgbClr val="20202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Design for America is excited to announce an 8-week national project with global nonprofit, </a:t>
            </a:r>
            <a:r>
              <a:rPr lang="en" sz="1650" u="sng">
                <a:solidFill>
                  <a:srgbClr val="00999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Falling Fruit</a:t>
            </a:r>
            <a:endParaRPr sz="1650">
              <a:solidFill>
                <a:srgbClr val="20202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17658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⋆"/>
            </a:pPr>
            <a:r>
              <a:rPr lang="en" sz="1650">
                <a:solidFill>
                  <a:srgbClr val="202020"/>
                </a:solidFill>
                <a:highlight>
                  <a:srgbClr val="FFFFFF"/>
                </a:highlight>
              </a:rPr>
              <a:t>a massive, collaborative map of the urban harvest. </a:t>
            </a:r>
            <a:endParaRPr sz="1650">
              <a:solidFill>
                <a:srgbClr val="202020"/>
              </a:solidFill>
              <a:highlight>
                <a:srgbClr val="FFFFFF"/>
              </a:highlight>
            </a:endParaRPr>
          </a:p>
          <a:p>
            <a:pPr indent="-317658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Montserrat"/>
              <a:buChar char="•"/>
            </a:pPr>
            <a:r>
              <a:rPr lang="en" sz="1650">
                <a:solidFill>
                  <a:srgbClr val="20202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Ethan Welty co-created Falling Fruit in 2013 to promote urban foraging worldwide. </a:t>
            </a:r>
            <a:endParaRPr sz="1650">
              <a:solidFill>
                <a:srgbClr val="20202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17658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•"/>
            </a:pPr>
            <a:r>
              <a:rPr lang="en" sz="1650">
                <a:solidFill>
                  <a:srgbClr val="20202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This project is open to </a:t>
            </a:r>
            <a:r>
              <a:rPr b="1" lang="en" sz="1650">
                <a:solidFill>
                  <a:srgbClr val="20202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current DFA members, DFA alums and DFA community members</a:t>
            </a:r>
            <a:endParaRPr b="1" sz="1650">
              <a:solidFill>
                <a:srgbClr val="20202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17658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⋆"/>
            </a:pPr>
            <a:r>
              <a:rPr lang="en" sz="1650">
                <a:solidFill>
                  <a:srgbClr val="202020"/>
                </a:solidFill>
                <a:highlight>
                  <a:srgbClr val="FFFFFF"/>
                </a:highlight>
              </a:rPr>
              <a:t>This project will begin the </a:t>
            </a:r>
            <a:r>
              <a:rPr b="1" lang="en" sz="1650">
                <a:solidFill>
                  <a:srgbClr val="202020"/>
                </a:solidFill>
                <a:highlight>
                  <a:srgbClr val="FFFFFF"/>
                </a:highlight>
              </a:rPr>
              <a:t>week of May 19th</a:t>
            </a:r>
            <a:r>
              <a:rPr lang="en" sz="1650">
                <a:solidFill>
                  <a:srgbClr val="202020"/>
                </a:solidFill>
                <a:highlight>
                  <a:srgbClr val="FFFFFF"/>
                </a:highlight>
              </a:rPr>
              <a:t> and wrap the </a:t>
            </a:r>
            <a:r>
              <a:rPr b="1" lang="en" sz="1650">
                <a:solidFill>
                  <a:srgbClr val="202020"/>
                </a:solidFill>
                <a:highlight>
                  <a:srgbClr val="FFFFFF"/>
                </a:highlight>
              </a:rPr>
              <a:t>week of July 14th</a:t>
            </a:r>
            <a:endParaRPr b="1" sz="1650">
              <a:solidFill>
                <a:srgbClr val="20202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4761"/>
              <a:buFont typeface="Arial"/>
              <a:buNone/>
            </a:pPr>
            <a:r>
              <a:t/>
            </a:r>
            <a:endParaRPr sz="105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250">
                <a:solidFill>
                  <a:schemeClr val="dk2"/>
                </a:solidFill>
                <a:highlight>
                  <a:srgbClr val="FFFFFF"/>
                </a:highlight>
              </a:rPr>
              <a:t>DFA Summer Project with Falling Fruit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24" name="Google Shape;224;p36"/>
          <p:cNvSpPr txBox="1"/>
          <p:nvPr>
            <p:ph idx="1" type="body"/>
          </p:nvPr>
        </p:nvSpPr>
        <p:spPr>
          <a:xfrm>
            <a:off x="311700" y="1152475"/>
            <a:ext cx="28068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202020"/>
                </a:solidFill>
                <a:highlight>
                  <a:srgbClr val="FFFFFF"/>
                </a:highlight>
              </a:rPr>
              <a:t>Interested in learning more?</a:t>
            </a:r>
            <a:endParaRPr sz="1050">
              <a:solidFill>
                <a:srgbClr val="20202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202020"/>
                </a:solidFill>
                <a:highlight>
                  <a:srgbClr val="FFFFFF"/>
                </a:highlight>
              </a:rPr>
              <a:t>Complete this </a:t>
            </a:r>
            <a:r>
              <a:rPr lang="en" sz="1050" u="sng">
                <a:solidFill>
                  <a:srgbClr val="009999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initial interest form</a:t>
            </a:r>
            <a:r>
              <a:rPr lang="en" sz="1050">
                <a:solidFill>
                  <a:srgbClr val="202020"/>
                </a:solidFill>
                <a:highlight>
                  <a:srgbClr val="FFFFFF"/>
                </a:highlight>
              </a:rPr>
              <a:t> and </a:t>
            </a:r>
            <a:endParaRPr sz="1050">
              <a:solidFill>
                <a:srgbClr val="20202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202020"/>
                </a:solidFill>
                <a:highlight>
                  <a:srgbClr val="FFFFFF"/>
                </a:highlight>
              </a:rPr>
              <a:t>we'll follow-up with additional information.</a:t>
            </a:r>
            <a:endParaRPr sz="1050">
              <a:solidFill>
                <a:srgbClr val="20202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5" name="Google Shape;22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6651" y="1152476"/>
            <a:ext cx="5681475" cy="299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We </a:t>
            </a:r>
            <a:r>
              <a:rPr lang="en" sz="2400"/>
              <a:t>Tackle Meaningful Challenges</a:t>
            </a:r>
            <a:endParaRPr sz="2400"/>
          </a:p>
        </p:txBody>
      </p:sp>
      <p:pic>
        <p:nvPicPr>
          <p:cNvPr id="231" name="Google Shape;231;p37"/>
          <p:cNvPicPr preferRelativeResize="0"/>
          <p:nvPr/>
        </p:nvPicPr>
        <p:blipFill rotWithShape="1">
          <a:blip r:embed="rId4">
            <a:alphaModFix/>
          </a:blip>
          <a:srcRect b="23323" l="30464" r="14722" t="13842"/>
          <a:stretch/>
        </p:blipFill>
        <p:spPr>
          <a:xfrm>
            <a:off x="226500" y="1548025"/>
            <a:ext cx="2770727" cy="211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7"/>
          <p:cNvPicPr preferRelativeResize="0"/>
          <p:nvPr/>
        </p:nvPicPr>
        <p:blipFill rotWithShape="1">
          <a:blip r:embed="rId5">
            <a:alphaModFix/>
          </a:blip>
          <a:srcRect b="45370" l="0" r="0" t="3640"/>
          <a:stretch/>
        </p:blipFill>
        <p:spPr>
          <a:xfrm>
            <a:off x="3080300" y="1513025"/>
            <a:ext cx="2863300" cy="2117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7"/>
          <p:cNvPicPr preferRelativeResize="0"/>
          <p:nvPr/>
        </p:nvPicPr>
        <p:blipFill rotWithShape="1">
          <a:blip r:embed="rId6">
            <a:alphaModFix/>
          </a:blip>
          <a:srcRect b="33576" l="0" r="3772" t="0"/>
          <a:stretch/>
        </p:blipFill>
        <p:spPr>
          <a:xfrm>
            <a:off x="6039950" y="1513025"/>
            <a:ext cx="2840275" cy="211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We Tackle Meaningful Challenges</a:t>
            </a:r>
            <a:endParaRPr sz="2400"/>
          </a:p>
        </p:txBody>
      </p:sp>
      <p:pic>
        <p:nvPicPr>
          <p:cNvPr descr="ethereal-falls-02-1.jpg" id="239" name="Google Shape;239;p38"/>
          <p:cNvPicPr preferRelativeResize="0"/>
          <p:nvPr/>
        </p:nvPicPr>
        <p:blipFill rotWithShape="1">
          <a:blip r:embed="rId3">
            <a:alphaModFix/>
          </a:blip>
          <a:srcRect b="0" l="12518" r="0" t="0"/>
          <a:stretch/>
        </p:blipFill>
        <p:spPr>
          <a:xfrm>
            <a:off x="185900" y="1236575"/>
            <a:ext cx="3408824" cy="2251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visuccinea_chittenangoensis_4.png" id="240" name="Google Shape;24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2677" y="2054106"/>
            <a:ext cx="1804025" cy="1337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3025" y="1215776"/>
            <a:ext cx="3408826" cy="227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85637" y="1215775"/>
            <a:ext cx="1518063" cy="227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9"/>
          <p:cNvSpPr txBox="1"/>
          <p:nvPr>
            <p:ph type="title"/>
          </p:nvPr>
        </p:nvSpPr>
        <p:spPr>
          <a:xfrm>
            <a:off x="457200" y="2143125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Who’s </a:t>
            </a:r>
            <a:r>
              <a:rPr lang="en"/>
              <a:t>Graduating</a:t>
            </a:r>
            <a:r>
              <a:rPr lang="en"/>
              <a:t> Soon?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Legacy</a:t>
            </a:r>
            <a:endParaRPr/>
          </a:p>
        </p:txBody>
      </p:sp>
      <p:sp>
        <p:nvSpPr>
          <p:cNvPr id="253" name="Google Shape;253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What kind of legacy do you want to leave in DFA?</a:t>
            </a:r>
            <a:endParaRPr/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SzPts val="2800"/>
              <a:buChar char="⋆"/>
            </a:pPr>
            <a:r>
              <a:rPr lang="en"/>
              <a:t>At your school?</a:t>
            </a:r>
            <a:endParaRPr/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SzPts val="2800"/>
              <a:buChar char="⋆"/>
            </a:pPr>
            <a:r>
              <a:rPr lang="en"/>
              <a:t>With your friends?</a:t>
            </a:r>
            <a:endParaRPr/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SzPts val="2800"/>
              <a:buChar char="⋆"/>
            </a:pPr>
            <a:r>
              <a:rPr lang="en"/>
              <a:t>On the world?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1"/>
          <p:cNvSpPr txBox="1"/>
          <p:nvPr>
            <p:ph type="title"/>
          </p:nvPr>
        </p:nvSpPr>
        <p:spPr>
          <a:xfrm>
            <a:off x="457200" y="2724812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 busy weekend!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</a:t>
            </a:r>
            <a:endParaRPr/>
          </a:p>
        </p:txBody>
      </p:sp>
      <p:sp>
        <p:nvSpPr>
          <p:cNvPr id="264" name="Google Shape;264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Think </a:t>
            </a:r>
            <a:r>
              <a:rPr lang="en"/>
              <a:t>about</a:t>
            </a:r>
            <a:r>
              <a:rPr lang="en"/>
              <a:t> a relationship or an instance from this weekend that brought you joy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</a:t>
            </a:r>
            <a:endParaRPr/>
          </a:p>
        </p:txBody>
      </p:sp>
      <p:sp>
        <p:nvSpPr>
          <p:cNvPr id="270" name="Google Shape;270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Think about a relationship or an instance from this weekend that brought you joy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Discuss this in pairs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</a:t>
            </a:r>
            <a:endParaRPr/>
          </a:p>
        </p:txBody>
      </p:sp>
      <p:sp>
        <p:nvSpPr>
          <p:cNvPr id="276" name="Google Shape;276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Think about what kind of person you are in that moment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</a:t>
            </a:r>
            <a:endParaRPr/>
          </a:p>
        </p:txBody>
      </p:sp>
      <p:sp>
        <p:nvSpPr>
          <p:cNvPr id="282" name="Google Shape;282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Think about what kind of person you are in that moment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Discuss this in pairs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</a:t>
            </a:r>
            <a:endParaRPr/>
          </a:p>
        </p:txBody>
      </p:sp>
      <p:sp>
        <p:nvSpPr>
          <p:cNvPr id="288" name="Google Shape;288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Think about how you can bring that version of yourself back to your classes, your job, and your other relationships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</a:t>
            </a:r>
            <a:endParaRPr/>
          </a:p>
        </p:txBody>
      </p:sp>
      <p:sp>
        <p:nvSpPr>
          <p:cNvPr id="294" name="Google Shape;294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Think about how you can bring that version of yourself back to your classes, your job, and your other relationships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Discuss this in pairs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</a:t>
            </a:r>
            <a:endParaRPr/>
          </a:p>
        </p:txBody>
      </p:sp>
      <p:sp>
        <p:nvSpPr>
          <p:cNvPr id="300" name="Google Shape;300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Thoughts?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9"/>
          <p:cNvSpPr txBox="1"/>
          <p:nvPr>
            <p:ph type="title"/>
          </p:nvPr>
        </p:nvSpPr>
        <p:spPr>
          <a:xfrm>
            <a:off x="457200" y="2143125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has DFA Impacted You?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Real-World Experience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Global Mindset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Interaction Skills / Collaboration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Tech Fluency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Career &amp; Degree Coaching</a:t>
            </a:r>
            <a:endParaRPr sz="1900"/>
          </a:p>
        </p:txBody>
      </p:sp>
      <p:pic>
        <p:nvPicPr>
          <p:cNvPr id="312" name="Google Shape;31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4261"/>
            <a:ext cx="9143999" cy="2035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1900">
                <a:latin typeface="Montserrat"/>
                <a:ea typeface="Montserrat"/>
                <a:cs typeface="Montserrat"/>
                <a:sym typeface="Montserrat"/>
              </a:rPr>
              <a:t>Real-World Experience</a:t>
            </a:r>
            <a:endParaRPr b="1" sz="19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Global Mindset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Interaction Skills / Collaboration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Tech Fluency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Career &amp; Degree Coaching</a:t>
            </a:r>
            <a:endParaRPr sz="1900"/>
          </a:p>
        </p:txBody>
      </p:sp>
      <p:pic>
        <p:nvPicPr>
          <p:cNvPr id="319" name="Google Shape;31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4261"/>
            <a:ext cx="9143999" cy="2035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5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Real-World Experience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1900">
                <a:latin typeface="Montserrat"/>
                <a:ea typeface="Montserrat"/>
                <a:cs typeface="Montserrat"/>
                <a:sym typeface="Montserrat"/>
              </a:rPr>
              <a:t>Global Mindset</a:t>
            </a:r>
            <a:endParaRPr b="1" sz="19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Interaction Skills / Collaboration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Tech Fluency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Career &amp; Degree Coaching</a:t>
            </a:r>
            <a:endParaRPr sz="1900"/>
          </a:p>
        </p:txBody>
      </p:sp>
      <p:pic>
        <p:nvPicPr>
          <p:cNvPr id="326" name="Google Shape;32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4261"/>
            <a:ext cx="9143999" cy="2035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Real-World Experience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Global Mindset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1900">
                <a:latin typeface="Montserrat"/>
                <a:ea typeface="Montserrat"/>
                <a:cs typeface="Montserrat"/>
                <a:sym typeface="Montserrat"/>
              </a:rPr>
              <a:t>Interaction Skills / Collaboration</a:t>
            </a:r>
            <a:endParaRPr b="1" sz="19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Tech Fluency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Career &amp; Degree Coaching</a:t>
            </a:r>
            <a:endParaRPr sz="1900"/>
          </a:p>
        </p:txBody>
      </p:sp>
      <p:pic>
        <p:nvPicPr>
          <p:cNvPr id="333" name="Google Shape;33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4261"/>
            <a:ext cx="9143999" cy="2035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Real-World Experience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Global Mindset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Interaction Skills / Collaboration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1900">
                <a:latin typeface="Montserrat"/>
                <a:ea typeface="Montserrat"/>
                <a:cs typeface="Montserrat"/>
                <a:sym typeface="Montserrat"/>
              </a:rPr>
              <a:t>Tech Fluency</a:t>
            </a:r>
            <a:endParaRPr b="1" sz="19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Career &amp; Degree Coaching</a:t>
            </a:r>
            <a:endParaRPr sz="1900"/>
          </a:p>
        </p:txBody>
      </p:sp>
      <p:pic>
        <p:nvPicPr>
          <p:cNvPr id="340" name="Google Shape;34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4261"/>
            <a:ext cx="9143999" cy="2035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Real-World Experience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Global Mindset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Interaction Skills / Collaboration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900"/>
              <a:t>Tech Fluency</a:t>
            </a:r>
            <a:endParaRPr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1900">
                <a:latin typeface="Montserrat"/>
                <a:ea typeface="Montserrat"/>
                <a:cs typeface="Montserrat"/>
                <a:sym typeface="Montserrat"/>
              </a:rPr>
              <a:t>Career &amp; Degree Coaching</a:t>
            </a:r>
            <a:endParaRPr b="1"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7" name="Google Shape;347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4261"/>
            <a:ext cx="9143999" cy="2035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6"/>
          <p:cNvSpPr txBox="1"/>
          <p:nvPr>
            <p:ph type="title"/>
          </p:nvPr>
        </p:nvSpPr>
        <p:spPr>
          <a:xfrm>
            <a:off x="457200" y="2143125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Are The Important Ones!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National’s Vision</a:t>
            </a:r>
            <a:endParaRPr/>
          </a:p>
        </p:txBody>
      </p:sp>
      <p:sp>
        <p:nvSpPr>
          <p:cNvPr id="358" name="Google Shape;358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 sz="1900"/>
              <a:t>Without student leaders, there are no studios</a:t>
            </a:r>
            <a:endParaRPr sz="1900"/>
          </a:p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 sz="1900"/>
              <a:t>Without the studios, there are no projects</a:t>
            </a:r>
            <a:endParaRPr sz="1900"/>
          </a:p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 sz="1900"/>
              <a:t>Without projects, </a:t>
            </a:r>
            <a:r>
              <a:rPr lang="en" sz="1900"/>
              <a:t>students</a:t>
            </a:r>
            <a:r>
              <a:rPr lang="en" sz="1900"/>
              <a:t> are not building skills</a:t>
            </a:r>
            <a:endParaRPr sz="1900"/>
          </a:p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 sz="1900"/>
              <a:t>Without building skills, students don’t become interdisciplinary and professionally-minded. </a:t>
            </a:r>
            <a:endParaRPr sz="1900"/>
          </a:p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 sz="1900"/>
              <a:t>Without these </a:t>
            </a:r>
            <a:r>
              <a:rPr lang="en" sz="1900">
                <a:solidFill>
                  <a:schemeClr val="lt2"/>
                </a:solidFill>
              </a:rPr>
              <a:t>interdisciplinary and professionally-minded </a:t>
            </a:r>
            <a:r>
              <a:rPr lang="en" sz="1900"/>
              <a:t>students, what will happen to the world?</a:t>
            </a:r>
            <a:endParaRPr sz="1900"/>
          </a:p>
          <a:p>
            <a:pPr indent="-4064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⋆"/>
            </a:pPr>
            <a:r>
              <a:rPr lang="en" sz="1900"/>
              <a:t>Our goal is student success!</a:t>
            </a:r>
            <a:endParaRPr sz="19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National’s Vision</a:t>
            </a:r>
            <a:endParaRPr/>
          </a:p>
        </p:txBody>
      </p:sp>
      <p:sp>
        <p:nvSpPr>
          <p:cNvPr id="364" name="Google Shape;364;p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 sz="1900"/>
              <a:t>Studio Sustainability</a:t>
            </a:r>
            <a:endParaRPr sz="19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 sz="1900"/>
              <a:t>Career Ready Skills</a:t>
            </a:r>
            <a:endParaRPr sz="19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 sz="1900">
                <a:solidFill>
                  <a:schemeClr val="lt2"/>
                </a:solidFill>
              </a:rPr>
              <a:t>Strong Alumni </a:t>
            </a:r>
            <a:endParaRPr sz="19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National’s Vision</a:t>
            </a:r>
            <a:endParaRPr/>
          </a:p>
        </p:txBody>
      </p:sp>
      <p:sp>
        <p:nvSpPr>
          <p:cNvPr id="370" name="Google Shape;370;p5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latin typeface="Montserrat"/>
                <a:ea typeface="Montserrat"/>
                <a:cs typeface="Montserrat"/>
                <a:sym typeface="Montserrat"/>
              </a:rPr>
              <a:t>Studio Sustainability</a:t>
            </a:r>
            <a:endParaRPr b="1" sz="1900"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lt2"/>
              </a:buClr>
              <a:buSzPts val="3200"/>
              <a:buChar char="•"/>
            </a:pPr>
            <a:r>
              <a:rPr lang="en" sz="1900">
                <a:solidFill>
                  <a:schemeClr val="lt2"/>
                </a:solidFill>
              </a:rPr>
              <a:t>Community &amp; Engagement</a:t>
            </a:r>
            <a:endParaRPr sz="1900">
              <a:solidFill>
                <a:schemeClr val="lt2"/>
              </a:solidFill>
            </a:endParaRPr>
          </a:p>
          <a:p>
            <a:pPr indent="-431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Char char="⋆"/>
            </a:pPr>
            <a:r>
              <a:rPr lang="en" sz="1900">
                <a:solidFill>
                  <a:schemeClr val="lt2"/>
                </a:solidFill>
              </a:rPr>
              <a:t>Students learn to tackle </a:t>
            </a:r>
            <a:r>
              <a:rPr b="1" lang="en" sz="1900">
                <a:solidFill>
                  <a:schemeClr val="lt2"/>
                </a:solidFill>
              </a:rPr>
              <a:t>complex, ambiguous challenges </a:t>
            </a:r>
            <a:r>
              <a:rPr lang="en" sz="1900">
                <a:solidFill>
                  <a:schemeClr val="lt2"/>
                </a:solidFill>
              </a:rPr>
              <a:t>using design thinking</a:t>
            </a:r>
            <a:endParaRPr sz="1900">
              <a:solidFill>
                <a:schemeClr val="lt2"/>
              </a:solidFill>
            </a:endParaRPr>
          </a:p>
          <a:p>
            <a:pPr indent="-431800" lvl="1" marL="91440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3200"/>
              <a:buChar char="⋆"/>
            </a:pPr>
            <a:r>
              <a:rPr b="1" lang="en" sz="1900">
                <a:solidFill>
                  <a:schemeClr val="lt2"/>
                </a:solidFill>
              </a:rPr>
              <a:t>Strong relationships on campus / in the community</a:t>
            </a:r>
            <a:r>
              <a:rPr lang="en" sz="1900">
                <a:solidFill>
                  <a:schemeClr val="lt2"/>
                </a:solidFill>
              </a:rPr>
              <a:t> keep the studio visible, supported, connected to real-world challenges</a:t>
            </a:r>
            <a:endParaRPr sz="19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National’s Vision</a:t>
            </a:r>
            <a:endParaRPr/>
          </a:p>
        </p:txBody>
      </p:sp>
      <p:sp>
        <p:nvSpPr>
          <p:cNvPr id="376" name="Google Shape;376;p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Career-Ready</a:t>
            </a:r>
            <a:endParaRPr b="1" sz="1900"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lt2"/>
              </a:buClr>
              <a:buSzPts val="3200"/>
              <a:buChar char="•"/>
            </a:pPr>
            <a:r>
              <a:rPr lang="en" sz="1900">
                <a:solidFill>
                  <a:schemeClr val="lt2"/>
                </a:solidFill>
              </a:rPr>
              <a:t>Human-Centered Skill Building</a:t>
            </a:r>
            <a:endParaRPr sz="1900">
              <a:solidFill>
                <a:schemeClr val="lt2"/>
              </a:solidFill>
            </a:endParaRPr>
          </a:p>
          <a:p>
            <a:pPr indent="-431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Char char="⋆"/>
            </a:pPr>
            <a:r>
              <a:rPr lang="en" sz="1900">
                <a:solidFill>
                  <a:schemeClr val="lt2"/>
                </a:solidFill>
              </a:rPr>
              <a:t>Students learn to tackle </a:t>
            </a:r>
            <a:r>
              <a:rPr b="1" lang="en" sz="1900">
                <a:solidFill>
                  <a:schemeClr val="lt2"/>
                </a:solidFill>
              </a:rPr>
              <a:t>complex, ambiguous challenges </a:t>
            </a:r>
            <a:r>
              <a:rPr lang="en" sz="1900">
                <a:solidFill>
                  <a:schemeClr val="lt2"/>
                </a:solidFill>
              </a:rPr>
              <a:t>using design thinking</a:t>
            </a:r>
            <a:endParaRPr sz="1900">
              <a:solidFill>
                <a:schemeClr val="lt2"/>
              </a:solidFill>
            </a:endParaRPr>
          </a:p>
          <a:p>
            <a:pPr indent="-431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Char char="⋆"/>
            </a:pPr>
            <a:r>
              <a:rPr lang="en" sz="1900">
                <a:solidFill>
                  <a:schemeClr val="lt2"/>
                </a:solidFill>
              </a:rPr>
              <a:t>They practice </a:t>
            </a:r>
            <a:r>
              <a:rPr b="1" lang="en" sz="1900">
                <a:solidFill>
                  <a:schemeClr val="lt2"/>
                </a:solidFill>
              </a:rPr>
              <a:t>framing problems, generating insights, and testing solutions</a:t>
            </a:r>
            <a:endParaRPr b="1" sz="1900">
              <a:solidFill>
                <a:schemeClr val="lt2"/>
              </a:solidFill>
            </a:endParaRPr>
          </a:p>
          <a:p>
            <a:pPr indent="-4318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Char char="⋆"/>
            </a:pPr>
            <a:r>
              <a:rPr lang="en" sz="1900"/>
              <a:t>Skills that translate </a:t>
            </a:r>
            <a:r>
              <a:rPr b="1" lang="en" sz="1900"/>
              <a:t>directly</a:t>
            </a:r>
            <a:r>
              <a:rPr lang="en" sz="1900"/>
              <a:t> to innovation and strategy roles across industries.</a:t>
            </a:r>
            <a:endParaRPr sz="19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National’s Vision</a:t>
            </a:r>
            <a:endParaRPr/>
          </a:p>
        </p:txBody>
      </p:sp>
      <p:sp>
        <p:nvSpPr>
          <p:cNvPr id="382" name="Google Shape;382;p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Career-Ready</a:t>
            </a:r>
            <a:endParaRPr b="1" sz="1900"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lt2"/>
              </a:buClr>
              <a:buSzPts val="3200"/>
              <a:buChar char="•"/>
            </a:pPr>
            <a:r>
              <a:rPr lang="en" sz="1900">
                <a:solidFill>
                  <a:schemeClr val="lt2"/>
                </a:solidFill>
              </a:rPr>
              <a:t>Teamwork &amp; Leadership</a:t>
            </a:r>
            <a:endParaRPr sz="1900">
              <a:solidFill>
                <a:schemeClr val="lt2"/>
              </a:solidFill>
            </a:endParaRPr>
          </a:p>
          <a:p>
            <a:pPr indent="-431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Char char="⋆"/>
            </a:pPr>
            <a:r>
              <a:rPr lang="en" sz="1900">
                <a:solidFill>
                  <a:schemeClr val="lt2"/>
                </a:solidFill>
              </a:rPr>
              <a:t>Whether leading a team or contributing as a collaborator, students gain </a:t>
            </a:r>
            <a:r>
              <a:rPr b="1" lang="en" sz="1900">
                <a:solidFill>
                  <a:schemeClr val="lt2"/>
                </a:solidFill>
              </a:rPr>
              <a:t>hands-on experience</a:t>
            </a:r>
            <a:r>
              <a:rPr lang="en" sz="1900">
                <a:solidFill>
                  <a:schemeClr val="lt2"/>
                </a:solidFill>
              </a:rPr>
              <a:t> managing timelines, navigating group dynamics, and driving work forward</a:t>
            </a:r>
            <a:endParaRPr sz="1900">
              <a:solidFill>
                <a:schemeClr val="lt2"/>
              </a:solidFill>
            </a:endParaRPr>
          </a:p>
          <a:p>
            <a:pPr indent="-4318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Char char="⋆"/>
            </a:pPr>
            <a:r>
              <a:rPr lang="en" sz="1900"/>
              <a:t>A</a:t>
            </a:r>
            <a:r>
              <a:rPr lang="en" sz="1900">
                <a:solidFill>
                  <a:schemeClr val="lt2"/>
                </a:solidFill>
              </a:rPr>
              <a:t>ll in real-world, often cross-disciplinary settings.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National’s Vision</a:t>
            </a:r>
            <a:endParaRPr/>
          </a:p>
        </p:txBody>
      </p:sp>
      <p:sp>
        <p:nvSpPr>
          <p:cNvPr id="388" name="Google Shape;388;p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rgbClr val="68645E"/>
                </a:solidFill>
                <a:latin typeface="Montserrat"/>
                <a:ea typeface="Montserrat"/>
                <a:cs typeface="Montserrat"/>
                <a:sym typeface="Montserrat"/>
              </a:rPr>
              <a:t>Career-Ready</a:t>
            </a:r>
            <a:endParaRPr b="1" sz="1900"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lt2"/>
              </a:buClr>
              <a:buSzPts val="3200"/>
              <a:buChar char="•"/>
            </a:pPr>
            <a:r>
              <a:rPr lang="en" sz="1900">
                <a:solidFill>
                  <a:schemeClr val="lt2"/>
                </a:solidFill>
              </a:rPr>
              <a:t>Communication &amp; Stakeholder Engagement</a:t>
            </a:r>
            <a:endParaRPr sz="1900">
              <a:solidFill>
                <a:schemeClr val="lt2"/>
              </a:solidFill>
            </a:endParaRPr>
          </a:p>
          <a:p>
            <a:pPr indent="-431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Char char="⋆"/>
            </a:pPr>
            <a:r>
              <a:rPr lang="en" sz="1900">
                <a:solidFill>
                  <a:schemeClr val="lt2"/>
                </a:solidFill>
              </a:rPr>
              <a:t>From presenting to partners to facilitating with community members, students build confidence in communicating ideas </a:t>
            </a:r>
            <a:r>
              <a:rPr b="1" lang="en" sz="1900">
                <a:solidFill>
                  <a:schemeClr val="lt2"/>
                </a:solidFill>
              </a:rPr>
              <a:t>clearly and persuasively</a:t>
            </a:r>
            <a:r>
              <a:rPr lang="en" sz="1900">
                <a:solidFill>
                  <a:schemeClr val="lt2"/>
                </a:solidFill>
              </a:rPr>
              <a:t>—both visually and verbally</a:t>
            </a:r>
            <a:endParaRPr sz="1900">
              <a:solidFill>
                <a:schemeClr val="lt2"/>
              </a:solidFill>
            </a:endParaRPr>
          </a:p>
          <a:p>
            <a:pPr indent="-431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Char char="⋆"/>
            </a:pPr>
            <a:r>
              <a:rPr lang="en" sz="1900">
                <a:solidFill>
                  <a:schemeClr val="lt2"/>
                </a:solidFill>
              </a:rPr>
              <a:t>These soft skills are consistently among the top qualities employers seek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National’s Vision</a:t>
            </a:r>
            <a:endParaRPr/>
          </a:p>
        </p:txBody>
      </p:sp>
      <p:sp>
        <p:nvSpPr>
          <p:cNvPr id="394" name="Google Shape;394;p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Strong Alumni Base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spcBef>
                <a:spcPts val="1400"/>
              </a:spcBef>
              <a:spcAft>
                <a:spcPts val="0"/>
              </a:spcAft>
              <a:buClr>
                <a:schemeClr val="lt2"/>
              </a:buClr>
              <a:buSzPts val="3200"/>
              <a:buChar char="•"/>
            </a:pPr>
            <a:r>
              <a:rPr lang="en" sz="1900">
                <a:solidFill>
                  <a:schemeClr val="lt2"/>
                </a:solidFill>
              </a:rPr>
              <a:t>They’re Career Ready</a:t>
            </a:r>
            <a:endParaRPr sz="1900">
              <a:solidFill>
                <a:schemeClr val="lt2"/>
              </a:solidFill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Char char="⋆"/>
            </a:pPr>
            <a:r>
              <a:rPr lang="en" sz="1900">
                <a:solidFill>
                  <a:schemeClr val="lt2"/>
                </a:solidFill>
              </a:rPr>
              <a:t>DFA alumni graduate with </a:t>
            </a:r>
            <a:r>
              <a:rPr b="1" lang="en" sz="1900">
                <a:solidFill>
                  <a:schemeClr val="lt2"/>
                </a:solidFill>
              </a:rPr>
              <a:t>in-demand skills</a:t>
            </a:r>
            <a:r>
              <a:rPr lang="en" sz="1900">
                <a:solidFill>
                  <a:schemeClr val="lt2"/>
                </a:solidFill>
              </a:rPr>
              <a:t> in human-centered design, leadership, and collaboration</a:t>
            </a:r>
            <a:endParaRPr sz="1900">
              <a:solidFill>
                <a:schemeClr val="lt2"/>
              </a:solidFill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Char char="⋆"/>
            </a:pPr>
            <a:r>
              <a:rPr lang="en" sz="1900">
                <a:solidFill>
                  <a:schemeClr val="lt2"/>
                </a:solidFill>
              </a:rPr>
              <a:t>Ready to make an impact in the workplace and beyond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National’s Vision</a:t>
            </a:r>
            <a:endParaRPr/>
          </a:p>
        </p:txBody>
      </p:sp>
      <p:sp>
        <p:nvSpPr>
          <p:cNvPr id="400" name="Google Shape;400;p64"/>
          <p:cNvSpPr txBox="1"/>
          <p:nvPr>
            <p:ph idx="1" type="body"/>
          </p:nvPr>
        </p:nvSpPr>
        <p:spPr>
          <a:xfrm>
            <a:off x="311875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Strong Alumni Base</a:t>
            </a:r>
            <a:endParaRPr b="1" sz="19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spcBef>
                <a:spcPts val="1400"/>
              </a:spcBef>
              <a:spcAft>
                <a:spcPts val="0"/>
              </a:spcAft>
              <a:buClr>
                <a:schemeClr val="lt2"/>
              </a:buClr>
              <a:buSzPts val="3200"/>
              <a:buChar char="•"/>
            </a:pPr>
            <a:r>
              <a:rPr lang="en" sz="1900">
                <a:solidFill>
                  <a:schemeClr val="lt2"/>
                </a:solidFill>
              </a:rPr>
              <a:t>They’re Rooted in Purpose</a:t>
            </a:r>
            <a:endParaRPr sz="1900">
              <a:solidFill>
                <a:schemeClr val="lt2"/>
              </a:solidFill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Char char="⋆"/>
            </a:pPr>
            <a:r>
              <a:rPr lang="en" sz="1900">
                <a:solidFill>
                  <a:schemeClr val="lt2"/>
                </a:solidFill>
              </a:rPr>
              <a:t>Alumni leave DFA with a deep sense of purpose and a commitment to using design for </a:t>
            </a:r>
            <a:r>
              <a:rPr b="1" lang="en" sz="1900">
                <a:solidFill>
                  <a:schemeClr val="lt2"/>
                </a:solidFill>
              </a:rPr>
              <a:t>social good</a:t>
            </a:r>
            <a:endParaRPr b="1" sz="1900">
              <a:solidFill>
                <a:schemeClr val="lt2"/>
              </a:solidFill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Char char="⋆"/>
            </a:pPr>
            <a:r>
              <a:rPr lang="en" sz="1900">
                <a:solidFill>
                  <a:schemeClr val="lt2"/>
                </a:solidFill>
              </a:rPr>
              <a:t>Values that continue to guide them long after graduation</a:t>
            </a:r>
            <a:endParaRPr sz="1900">
              <a:solidFill>
                <a:schemeClr val="lt2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864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National’s Vision</a:t>
            </a:r>
            <a:endParaRPr/>
          </a:p>
        </p:txBody>
      </p:sp>
      <p:sp>
        <p:nvSpPr>
          <p:cNvPr id="406" name="Google Shape;406;p65"/>
          <p:cNvSpPr txBox="1"/>
          <p:nvPr/>
        </p:nvSpPr>
        <p:spPr>
          <a:xfrm>
            <a:off x="311700" y="1108350"/>
            <a:ext cx="8811900" cy="27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Strong Alumni Base</a:t>
            </a:r>
            <a:endParaRPr b="1" sz="19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rtl="0" algn="l">
              <a:spcBef>
                <a:spcPts val="140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Montserrat Medium"/>
              <a:buChar char="•"/>
            </a:pPr>
            <a:r>
              <a:rPr lang="en" sz="19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They Give Back</a:t>
            </a:r>
            <a:endParaRPr sz="1900">
              <a:solidFill>
                <a:schemeClr val="lt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Montserrat"/>
              <a:buChar char="⋆"/>
            </a:pPr>
            <a:r>
              <a:rPr lang="en" sz="1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Many alumni </a:t>
            </a:r>
            <a:r>
              <a:rPr b="1" lang="en" sz="1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return </a:t>
            </a:r>
            <a:r>
              <a:rPr lang="en" sz="1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to mentor, recruit, and support current students</a:t>
            </a:r>
            <a:endParaRPr sz="19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Montserrat"/>
              <a:buChar char="⋆"/>
            </a:pPr>
            <a:r>
              <a:rPr lang="en" sz="1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Creating a powerful cycle of support that keeps DFA growing and evolving across generations.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6"/>
          <p:cNvSpPr txBox="1"/>
          <p:nvPr>
            <p:ph type="title"/>
          </p:nvPr>
        </p:nvSpPr>
        <p:spPr>
          <a:xfrm>
            <a:off x="457200" y="2143125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 &amp; 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DFA National 2">
      <a:dk1>
        <a:srgbClr val="000000"/>
      </a:dk1>
      <a:lt1>
        <a:srgbClr val="FFFFFF"/>
      </a:lt1>
      <a:dk2>
        <a:srgbClr val="F68F31"/>
      </a:dk2>
      <a:lt2>
        <a:srgbClr val="68645E"/>
      </a:lt2>
      <a:accent1>
        <a:srgbClr val="A5A8AA"/>
      </a:accent1>
      <a:accent2>
        <a:srgbClr val="4E2984"/>
      </a:accent2>
      <a:accent3>
        <a:srgbClr val="FFFFFF"/>
      </a:accent3>
      <a:accent4>
        <a:srgbClr val="FFFFFF"/>
      </a:accent4>
      <a:accent5>
        <a:srgbClr val="FFFFFF"/>
      </a:accent5>
      <a:accent6>
        <a:srgbClr val="F79646"/>
      </a:accent6>
      <a:hlink>
        <a:srgbClr val="F68F31"/>
      </a:hlink>
      <a:folHlink>
        <a:srgbClr val="F68F3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