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Montserrat SemiBold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Montserrat Medium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iAsAGjZZ1isaxV9jzFVttS5nxT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MontserratSemiBold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SemiBold-italic.fntdata"/><Relationship Id="rId25" Type="http://schemas.openxmlformats.org/officeDocument/2006/relationships/font" Target="fonts/MontserratSemiBold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MontserratSemiBol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7.xml"/><Relationship Id="rId33" Type="http://schemas.openxmlformats.org/officeDocument/2006/relationships/font" Target="fonts/MontserratMedium-bold.fntdata"/><Relationship Id="rId10" Type="http://schemas.openxmlformats.org/officeDocument/2006/relationships/slide" Target="slides/slide6.xml"/><Relationship Id="rId32" Type="http://schemas.openxmlformats.org/officeDocument/2006/relationships/font" Target="fonts/MontserratMedium-regular.fntdata"/><Relationship Id="rId13" Type="http://schemas.openxmlformats.org/officeDocument/2006/relationships/slide" Target="slides/slide9.xml"/><Relationship Id="rId35" Type="http://schemas.openxmlformats.org/officeDocument/2006/relationships/font" Target="fonts/MontserratMedium-boldItalic.fntdata"/><Relationship Id="rId12" Type="http://schemas.openxmlformats.org/officeDocument/2006/relationships/slide" Target="slides/slide8.xml"/><Relationship Id="rId34" Type="http://schemas.openxmlformats.org/officeDocument/2006/relationships/font" Target="fonts/MontserratMedium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customschemas.google.com/relationships/presentationmetadata" Target="meta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2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2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/>
          </a:p>
        </p:txBody>
      </p:sp>
      <p:sp>
        <p:nvSpPr>
          <p:cNvPr id="91" name="Google Shape;9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32ba2633b6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32ba2633b6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32ba2633b6_0_2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332ba2633b6_0_267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g332ba2633b6_0_2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2ba2633b6_0_2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32ba2633b6_0_273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g332ba2633b6_0_2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4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Overwhelming support and gratitude from the leads. Feels like something they are excited to use, something they have been waiting for, especially the new leads.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intuitive to navigate; aim to keep it simple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8-10 Week Project Guide was the most popular, will be used as a training tool for new team leads.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Notion Sign-Ups Analysis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sign-ups across 2 1-hour engagements with Ross</a:t>
            </a:r>
            <a:endParaRPr/>
          </a:p>
        </p:txBody>
      </p:sp>
      <p:sp>
        <p:nvSpPr>
          <p:cNvPr id="138" name="Google Shape;13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2ba2633b6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32ba2633b6_0_2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Overwhelming support and gratitude from the leads. Feels like something they are excited to use, something they have been waiting for, especially the new leads.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intuitive to navigate; aim to keep it simple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8-10 Week Project Guide was the most popular, will be used as a training tool for new team leads.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Notion Sign-Ups Analysis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sign-ups across 2 1-hour engagements with Ross</a:t>
            </a:r>
            <a:endParaRPr/>
          </a:p>
        </p:txBody>
      </p:sp>
      <p:sp>
        <p:nvSpPr>
          <p:cNvPr id="147" name="Google Shape;147;g332ba2633b6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32ba2633b6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32ba2633b6_0_12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Overwhelming support and gratitude from the leads. Feels like something they are excited to use, something they have been waiting for, especially the new leads.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intuitive to navigate; aim to keep it simple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8-10 Week Project Guide was the most popular, will be used as a training tool for new team leads.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Notion Sign-Ups Analysis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sign-ups across 2 1-hour engagements with Ross</a:t>
            </a:r>
            <a:endParaRPr/>
          </a:p>
        </p:txBody>
      </p:sp>
      <p:sp>
        <p:nvSpPr>
          <p:cNvPr id="155" name="Google Shape;155;g332ba2633b6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2ba2633b6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32ba2633b6_0_22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Overwhelming support and gratitude from the leads. Feels like something they are excited to use, something they have been waiting for, especially the new leads.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intuitive to navigate; aim to keep it simple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8-10 Week Project Guide was the most popular, will be used as a training tool for new team leads.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Notion Sign-Ups Analysis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sign-ups across 2 1-hour engagements with Ross</a:t>
            </a:r>
            <a:endParaRPr/>
          </a:p>
        </p:txBody>
      </p:sp>
      <p:sp>
        <p:nvSpPr>
          <p:cNvPr id="163" name="Google Shape;163;g332ba2633b6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32ba2633b6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332ba2633b6_0_30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Overwhelming support and gratitude from the leads. Feels like something they are excited to use, something they have been waiting for, especially the new leads.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intuitive to navigate; aim to keep it simple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8-10 Week Project Guide was the most popular, will be used as a training tool for new team leads.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Notion Sign-Ups Analysis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sign-ups across 2 1-hour engagements with Ross</a:t>
            </a:r>
            <a:endParaRPr/>
          </a:p>
        </p:txBody>
      </p:sp>
      <p:sp>
        <p:nvSpPr>
          <p:cNvPr id="171" name="Google Shape;171;g332ba2633b6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5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2f1ba32f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32f1ba32f2_0_0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32f1ba32f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32f1ba32f2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32f1ba32f2_0_7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32f1ba32f2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32f1ba32f2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32f1ba32f2_0_22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32f1ba32f2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32f1ba32f2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32f1ba32f2_0_30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32f1ba32f2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2f1ba32f2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32f1ba32f2_0_15:notes"/>
          <p:cNvSpPr txBox="1"/>
          <p:nvPr>
            <p:ph idx="1" type="body"/>
          </p:nvPr>
        </p:nvSpPr>
        <p:spPr>
          <a:xfrm>
            <a:off x="685800" y="4400549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32f1ba32f2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28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32ba2633b6_0_165"/>
          <p:cNvSpPr txBox="1"/>
          <p:nvPr>
            <p:ph type="ctrTitle"/>
          </p:nvPr>
        </p:nvSpPr>
        <p:spPr>
          <a:xfrm>
            <a:off x="685799" y="2127250"/>
            <a:ext cx="77724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332ba2633b6_0_16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rgbClr val="F68F31"/>
              </a:buClr>
              <a:buSzPts val="1575"/>
              <a:buNone/>
              <a:defRPr b="0" i="0" sz="1575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20" name="Google Shape;20;g332ba2633b6_0_1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72298" y="1507907"/>
            <a:ext cx="5399405" cy="621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ternate Title and Text Slide">
  <p:cSld name="Alternate Title and Text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32ba2633b6_0_173"/>
          <p:cNvSpPr/>
          <p:nvPr/>
        </p:nvSpPr>
        <p:spPr>
          <a:xfrm>
            <a:off x="0" y="1195387"/>
            <a:ext cx="9144000" cy="3948000"/>
          </a:xfrm>
          <a:prstGeom prst="rect">
            <a:avLst/>
          </a:prstGeom>
          <a:solidFill>
            <a:srgbClr val="F68F31"/>
          </a:soli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g332ba2633b6_0_17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68F3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g332ba2633b6_0_173"/>
          <p:cNvSpPr txBox="1"/>
          <p:nvPr>
            <p:ph idx="1" type="body"/>
          </p:nvPr>
        </p:nvSpPr>
        <p:spPr>
          <a:xfrm>
            <a:off x="457200" y="1524000"/>
            <a:ext cx="8229600" cy="25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lt1"/>
              </a:buClr>
              <a:buSzPts val="1575"/>
              <a:buFont typeface="Arial"/>
              <a:buNone/>
              <a:defRPr b="0" i="0" sz="1575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68645E"/>
              </a:buClr>
              <a:buSzPts val="2100"/>
              <a:buFont typeface="Arial"/>
              <a:buNone/>
              <a:defRPr/>
            </a:lvl2pPr>
            <a:lvl3pPr indent="-228600" lvl="2" marL="1371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Font typeface="Arial"/>
              <a:buNone/>
              <a:defRPr/>
            </a:lvl3pPr>
            <a:lvl4pPr indent="-2286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Arial"/>
              <a:buNone/>
              <a:defRPr/>
            </a:lvl4pPr>
            <a:lvl5pPr indent="-2286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Arial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DfA white Logo 4-01.png" id="25" name="Google Shape;25;g332ba2633b6_0_1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010" y="4824684"/>
            <a:ext cx="193040" cy="2219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g332ba2633b6_0_173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7" name="Google Shape;27;g332ba2633b6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2046" y="4824684"/>
            <a:ext cx="277065" cy="221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List">
  <p:cSld name="Title + Lis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32ba2633b6_0_16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32ba2633b6_0_169"/>
          <p:cNvSpPr txBox="1"/>
          <p:nvPr>
            <p:ph idx="1" type="body"/>
          </p:nvPr>
        </p:nvSpPr>
        <p:spPr>
          <a:xfrm>
            <a:off x="457200" y="1312069"/>
            <a:ext cx="8229600" cy="3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None/>
              <a:defRPr b="0" i="0" sz="27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0050" lvl="1" marL="9144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68645E"/>
              </a:buClr>
              <a:buSzPts val="2700"/>
              <a:buChar char="⋆"/>
              <a:defRPr sz="2700"/>
            </a:lvl2pPr>
            <a:lvl3pPr indent="-400050" lvl="2" marL="13716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F68F31"/>
              </a:buClr>
              <a:buSzPts val="2700"/>
              <a:buChar char="⋆"/>
              <a:defRPr sz="2700"/>
            </a:lvl3pPr>
            <a:lvl4pPr indent="-400050" lvl="3" marL="18288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68645E"/>
              </a:buClr>
              <a:buSzPts val="2700"/>
              <a:buChar char="–"/>
              <a:defRPr sz="2700"/>
            </a:lvl4pPr>
            <a:lvl5pPr indent="-400050" lvl="4" marL="22860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68645E"/>
              </a:buClr>
              <a:buSzPts val="2700"/>
              <a:buChar char="-"/>
              <a:defRPr sz="27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g332ba2633b6_0_169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ection Title" showMasterSp="0">
  <p:cSld name="2_Section Title">
    <p:bg>
      <p:bgPr>
        <a:solidFill>
          <a:schemeClr val="dk2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32ba2633b6_0_207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8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imple Text">
  <p:cSld name="Title + Simple 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32ba2633b6_0_18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g332ba2633b6_0_188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  <a:defRPr b="0" i="0" sz="1575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68645E"/>
              </a:buClr>
              <a:buSzPts val="2100"/>
              <a:buFont typeface="Arial"/>
              <a:buNone/>
              <a:defRPr/>
            </a:lvl2pPr>
            <a:lvl3pPr indent="-228600" lvl="2" marL="1371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Font typeface="Arial"/>
              <a:buNone/>
              <a:defRPr/>
            </a:lvl3pPr>
            <a:lvl4pPr indent="-2286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Arial"/>
              <a:buNone/>
              <a:defRPr/>
            </a:lvl4pPr>
            <a:lvl5pPr indent="-2286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Arial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g332ba2633b6_0_188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32ba2633b6_0_180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 Title Slide">
  <p:cSld name="Speaker Title Slid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32ba2633b6_0_182"/>
          <p:cNvSpPr txBox="1"/>
          <p:nvPr>
            <p:ph type="title"/>
          </p:nvPr>
        </p:nvSpPr>
        <p:spPr>
          <a:xfrm>
            <a:off x="339055" y="2627752"/>
            <a:ext cx="82296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5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32ba2633b6_0_182"/>
          <p:cNvSpPr/>
          <p:nvPr>
            <p:ph idx="2" type="pic"/>
          </p:nvPr>
        </p:nvSpPr>
        <p:spPr>
          <a:xfrm>
            <a:off x="2747062" y="492170"/>
            <a:ext cx="3424800" cy="16122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g332ba2633b6_0_182"/>
          <p:cNvSpPr txBox="1"/>
          <p:nvPr>
            <p:ph idx="1" type="body"/>
          </p:nvPr>
        </p:nvSpPr>
        <p:spPr>
          <a:xfrm>
            <a:off x="339055" y="3256360"/>
            <a:ext cx="82296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None/>
              <a:defRPr i="1"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g332ba2633b6_0_182"/>
          <p:cNvSpPr txBox="1"/>
          <p:nvPr>
            <p:ph idx="3" type="body"/>
          </p:nvPr>
        </p:nvSpPr>
        <p:spPr>
          <a:xfrm>
            <a:off x="339055" y="3854054"/>
            <a:ext cx="82296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None/>
              <a:defRPr b="0" i="0" sz="105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g332ba2633b6_0_182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32ba2633b6_0_192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3000" cap="none">
                <a:solidFill>
                  <a:srgbClr val="F68F3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g332ba2633b6_0_192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9" name="Google Shape;49;g332ba2633b6_0_192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2ba2633b6_0_19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g332ba2633b6_0_196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Title" showMasterSp="0">
  <p:cSld name="Picture with 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32ba2633b6_0_199"/>
          <p:cNvSpPr txBox="1"/>
          <p:nvPr>
            <p:ph type="title"/>
          </p:nvPr>
        </p:nvSpPr>
        <p:spPr>
          <a:xfrm>
            <a:off x="451734" y="4351867"/>
            <a:ext cx="86922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750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332ba2633b6_0_199"/>
          <p:cNvSpPr/>
          <p:nvPr>
            <p:ph idx="2" type="pic"/>
          </p:nvPr>
        </p:nvSpPr>
        <p:spPr>
          <a:xfrm>
            <a:off x="0" y="1"/>
            <a:ext cx="9144000" cy="396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Frame Picture" showMasterSp="0">
  <p:cSld name="Full Frame Pictur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32ba2633b6_0_20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Title" showMasterSp="0">
  <p:cSld name="1_Section Title">
    <p:bg>
      <p:bgPr>
        <a:solidFill>
          <a:schemeClr val="dk2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fA white Logo 4-01.png" id="59" name="Google Shape;59;g332ba2633b6_0_2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21455" y="1039416"/>
            <a:ext cx="110109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332ba2633b6_0_204"/>
          <p:cNvSpPr txBox="1"/>
          <p:nvPr>
            <p:ph type="title"/>
          </p:nvPr>
        </p:nvSpPr>
        <p:spPr>
          <a:xfrm>
            <a:off x="457200" y="272481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cess Sub-Steps">
  <p:cSld name="Process Sub-Step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2ba2633b6_0_209"/>
          <p:cNvSpPr txBox="1"/>
          <p:nvPr>
            <p:ph idx="1" type="body"/>
          </p:nvPr>
        </p:nvSpPr>
        <p:spPr>
          <a:xfrm>
            <a:off x="370436" y="2270523"/>
            <a:ext cx="2734200" cy="2140500"/>
          </a:xfrm>
          <a:prstGeom prst="rect">
            <a:avLst/>
          </a:prstGeom>
          <a:solidFill>
            <a:srgbClr val="F9BB8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8645E"/>
              </a:buClr>
              <a:buSzPts val="2400"/>
              <a:buFont typeface="Arial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g332ba2633b6_0_209"/>
          <p:cNvSpPr/>
          <p:nvPr>
            <p:ph idx="2" type="pic"/>
          </p:nvPr>
        </p:nvSpPr>
        <p:spPr>
          <a:xfrm>
            <a:off x="0" y="0"/>
            <a:ext cx="9144000" cy="20109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g332ba2633b6_0_209"/>
          <p:cNvSpPr txBox="1"/>
          <p:nvPr>
            <p:ph idx="3" type="body"/>
          </p:nvPr>
        </p:nvSpPr>
        <p:spPr>
          <a:xfrm>
            <a:off x="1483434" y="2270523"/>
            <a:ext cx="5748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F68F31"/>
              </a:buClr>
              <a:buSzPts val="5400"/>
              <a:buNone/>
              <a:defRPr b="1" i="0" sz="5400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g332ba2633b6_0_209"/>
          <p:cNvSpPr txBox="1"/>
          <p:nvPr>
            <p:ph idx="4" type="body"/>
          </p:nvPr>
        </p:nvSpPr>
        <p:spPr>
          <a:xfrm>
            <a:off x="4321301" y="2301563"/>
            <a:ext cx="5748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b="1" i="0"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g332ba2633b6_0_209"/>
          <p:cNvSpPr txBox="1"/>
          <p:nvPr>
            <p:ph idx="5" type="body"/>
          </p:nvPr>
        </p:nvSpPr>
        <p:spPr>
          <a:xfrm>
            <a:off x="6996183" y="2301563"/>
            <a:ext cx="5748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b="1" i="0"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g332ba2633b6_0_209"/>
          <p:cNvSpPr txBox="1"/>
          <p:nvPr>
            <p:ph idx="6" type="body"/>
          </p:nvPr>
        </p:nvSpPr>
        <p:spPr>
          <a:xfrm>
            <a:off x="370436" y="3267100"/>
            <a:ext cx="2734200" cy="13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None/>
              <a:defRPr b="1" i="0" sz="27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lt2"/>
              </a:buClr>
              <a:buSzPts val="2100"/>
              <a:buChar char="⋆"/>
              <a:defRPr>
                <a:solidFill>
                  <a:schemeClr val="lt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Char char="⋆"/>
              <a:defRPr>
                <a:solidFill>
                  <a:schemeClr val="lt2"/>
                </a:solidFill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–"/>
              <a:defRPr>
                <a:solidFill>
                  <a:schemeClr val="lt2"/>
                </a:solidFill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-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g332ba2633b6_0_209"/>
          <p:cNvSpPr txBox="1"/>
          <p:nvPr>
            <p:ph idx="7" type="body"/>
          </p:nvPr>
        </p:nvSpPr>
        <p:spPr>
          <a:xfrm>
            <a:off x="3104594" y="3273701"/>
            <a:ext cx="2840100" cy="13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None/>
              <a:defRPr b="1" i="0" sz="27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lt2"/>
              </a:buClr>
              <a:buSzPts val="2100"/>
              <a:buChar char="⋆"/>
              <a:defRPr>
                <a:solidFill>
                  <a:schemeClr val="lt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Char char="⋆"/>
              <a:defRPr>
                <a:solidFill>
                  <a:schemeClr val="lt2"/>
                </a:solidFill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–"/>
              <a:defRPr>
                <a:solidFill>
                  <a:schemeClr val="lt2"/>
                </a:solidFill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-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g332ba2633b6_0_209"/>
          <p:cNvSpPr txBox="1"/>
          <p:nvPr>
            <p:ph idx="8" type="body"/>
          </p:nvPr>
        </p:nvSpPr>
        <p:spPr>
          <a:xfrm>
            <a:off x="5944592" y="3261396"/>
            <a:ext cx="2822400" cy="13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None/>
              <a:defRPr b="1" i="0" sz="27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lt2"/>
              </a:buClr>
              <a:buSzPts val="2100"/>
              <a:buChar char="⋆"/>
              <a:defRPr>
                <a:solidFill>
                  <a:schemeClr val="lt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Char char="⋆"/>
              <a:defRPr>
                <a:solidFill>
                  <a:schemeClr val="lt2"/>
                </a:solidFill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–"/>
              <a:defRPr>
                <a:solidFill>
                  <a:schemeClr val="lt2"/>
                </a:solidFill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Char char="-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g332ba2633b6_0_209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cess Step" showMasterSp="0">
  <p:cSld name="Process Step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32ba2633b6_0_219"/>
          <p:cNvSpPr/>
          <p:nvPr>
            <p:ph idx="2" type="pic"/>
          </p:nvPr>
        </p:nvSpPr>
        <p:spPr>
          <a:xfrm>
            <a:off x="0" y="0"/>
            <a:ext cx="9144000" cy="3968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g332ba2633b6_0_219"/>
          <p:cNvSpPr/>
          <p:nvPr>
            <p:ph idx="3" type="pic"/>
          </p:nvPr>
        </p:nvSpPr>
        <p:spPr>
          <a:xfrm>
            <a:off x="325103" y="4242198"/>
            <a:ext cx="834900" cy="6264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g332ba2633b6_0_219"/>
          <p:cNvSpPr txBox="1"/>
          <p:nvPr>
            <p:ph idx="1" type="body"/>
          </p:nvPr>
        </p:nvSpPr>
        <p:spPr>
          <a:xfrm>
            <a:off x="1585176" y="4242197"/>
            <a:ext cx="32829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68F31"/>
              </a:buClr>
              <a:buSzPts val="3600"/>
              <a:buNone/>
              <a:defRPr b="1" i="0" sz="3600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g332ba2633b6_0_219"/>
          <p:cNvSpPr txBox="1"/>
          <p:nvPr>
            <p:ph idx="4" type="body"/>
          </p:nvPr>
        </p:nvSpPr>
        <p:spPr>
          <a:xfrm>
            <a:off x="4989513" y="4374264"/>
            <a:ext cx="40815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0" i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cess Sub-step Expand" showMasterSp="0">
  <p:cSld name="Process Sub-step Expand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32ba2633b6_0_224"/>
          <p:cNvSpPr/>
          <p:nvPr>
            <p:ph idx="2" type="pic"/>
          </p:nvPr>
        </p:nvSpPr>
        <p:spPr>
          <a:xfrm>
            <a:off x="1" y="0"/>
            <a:ext cx="5133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g332ba2633b6_0_224"/>
          <p:cNvSpPr txBox="1"/>
          <p:nvPr>
            <p:ph idx="1" type="body"/>
          </p:nvPr>
        </p:nvSpPr>
        <p:spPr>
          <a:xfrm>
            <a:off x="5513388" y="303610"/>
            <a:ext cx="30402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8645E"/>
              </a:buClr>
              <a:buSzPts val="2400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68645E"/>
              </a:buClr>
              <a:buSzPts val="2100"/>
              <a:buChar char="⋆"/>
              <a:defRPr b="1" i="0"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 b="1" i="0"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Char char="–"/>
              <a:defRPr b="1" i="0"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Char char="-"/>
              <a:defRPr b="1" i="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g332ba2633b6_0_224"/>
          <p:cNvSpPr/>
          <p:nvPr>
            <p:ph idx="3" type="pic"/>
          </p:nvPr>
        </p:nvSpPr>
        <p:spPr>
          <a:xfrm>
            <a:off x="325103" y="4242198"/>
            <a:ext cx="834900" cy="626400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332ba2633b6_0_224"/>
          <p:cNvSpPr txBox="1"/>
          <p:nvPr>
            <p:ph idx="4" type="body"/>
          </p:nvPr>
        </p:nvSpPr>
        <p:spPr>
          <a:xfrm>
            <a:off x="5471776" y="1438275"/>
            <a:ext cx="3571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b="0" i="0" sz="24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g332ba2633b6_0_224"/>
          <p:cNvSpPr txBox="1"/>
          <p:nvPr>
            <p:ph idx="5" type="body"/>
          </p:nvPr>
        </p:nvSpPr>
        <p:spPr>
          <a:xfrm>
            <a:off x="5471776" y="2340769"/>
            <a:ext cx="35718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0" i="0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g332ba2633b6_0_224"/>
          <p:cNvSpPr txBox="1"/>
          <p:nvPr>
            <p:ph idx="6" type="body"/>
          </p:nvPr>
        </p:nvSpPr>
        <p:spPr>
          <a:xfrm>
            <a:off x="5472114" y="3252010"/>
            <a:ext cx="3571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A5A8AA"/>
              </a:buClr>
              <a:buSzPts val="2400"/>
              <a:buNone/>
              <a:defRPr b="0" i="0" sz="2400">
                <a:solidFill>
                  <a:srgbClr val="A5A8A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cess Action Slide" showMasterSp="0">
  <p:cSld name="Process Action Slide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2ba2633b6_0_231"/>
          <p:cNvSpPr txBox="1"/>
          <p:nvPr>
            <p:ph type="title"/>
          </p:nvPr>
        </p:nvSpPr>
        <p:spPr>
          <a:xfrm>
            <a:off x="457200" y="3607805"/>
            <a:ext cx="82296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g332ba2633b6_0_231"/>
          <p:cNvSpPr/>
          <p:nvPr>
            <p:ph idx="2" type="pic"/>
          </p:nvPr>
        </p:nvSpPr>
        <p:spPr>
          <a:xfrm>
            <a:off x="0" y="1"/>
            <a:ext cx="9144000" cy="26649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g332ba2633b6_0_231"/>
          <p:cNvSpPr txBox="1"/>
          <p:nvPr>
            <p:ph idx="1" type="body"/>
          </p:nvPr>
        </p:nvSpPr>
        <p:spPr>
          <a:xfrm>
            <a:off x="1674813" y="4111133"/>
            <a:ext cx="56625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>
                <a:srgbClr val="F68F31"/>
              </a:buClr>
              <a:buSzPts val="4050"/>
              <a:buNone/>
              <a:defRPr sz="4050">
                <a:solidFill>
                  <a:srgbClr val="F68F3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g332ba2633b6_0_231"/>
          <p:cNvSpPr/>
          <p:nvPr>
            <p:ph idx="3" type="pic"/>
          </p:nvPr>
        </p:nvSpPr>
        <p:spPr>
          <a:xfrm>
            <a:off x="4151464" y="2825894"/>
            <a:ext cx="834900" cy="62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32ba2633b6_0_15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2775" u="none" cap="none" strike="noStrike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775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332ba2633b6_0_158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8645E"/>
              </a:buClr>
              <a:buSzPts val="2400"/>
              <a:buFont typeface="Montserrat SemiBold"/>
              <a:buChar char="•"/>
              <a:defRPr b="0" i="0" sz="2400" u="none" cap="none" strike="noStrike">
                <a:solidFill>
                  <a:srgbClr val="68645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68645E"/>
              </a:buClr>
              <a:buSzPts val="1700"/>
              <a:buFont typeface="Montserrat Medium"/>
              <a:buChar char="⋆"/>
              <a:defRPr b="0" i="0" sz="1700" u="none" cap="none" strike="noStrike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Font typeface="Montserrat"/>
              <a:buChar char="⋆"/>
              <a:defRPr b="0" i="0" sz="1800" u="none" cap="none" strike="noStrike">
                <a:solidFill>
                  <a:srgbClr val="F68F3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Montserrat"/>
              <a:buChar char="–"/>
              <a:defRPr i="0" sz="1500" u="none" cap="none" strike="noStrike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8645E"/>
              </a:buClr>
              <a:buSzPts val="1500"/>
              <a:buFont typeface="Merriweather Sans"/>
              <a:buChar char="-"/>
              <a:defRPr b="0" i="0" sz="15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g332ba2633b6_0_158"/>
          <p:cNvSpPr/>
          <p:nvPr/>
        </p:nvSpPr>
        <p:spPr>
          <a:xfrm>
            <a:off x="0" y="4708923"/>
            <a:ext cx="9144000" cy="434700"/>
          </a:xfrm>
          <a:prstGeom prst="rect">
            <a:avLst/>
          </a:prstGeom>
          <a:solidFill>
            <a:srgbClr val="F68F31"/>
          </a:soli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fA white Logo 4-01.png" id="13" name="Google Shape;13;g332ba2633b6_0_15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43010" y="4824684"/>
            <a:ext cx="193040" cy="221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g332ba2633b6_0_158"/>
          <p:cNvSpPr txBox="1"/>
          <p:nvPr>
            <p:ph idx="11" type="ftr"/>
          </p:nvPr>
        </p:nvSpPr>
        <p:spPr>
          <a:xfrm>
            <a:off x="457200" y="4785925"/>
            <a:ext cx="1888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5" name="Google Shape;15;g332ba2633b6_0_1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2046" y="4824684"/>
            <a:ext cx="277065" cy="221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g332ba2633b6_0_158"/>
          <p:cNvSpPr/>
          <p:nvPr/>
        </p:nvSpPr>
        <p:spPr>
          <a:xfrm>
            <a:off x="494500" y="4823300"/>
            <a:ext cx="8568300" cy="274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atson-foundation.zoom.us/webinar/register/WN_xmMJ-wHaS9mgOOV5hqP5UA" TargetMode="External"/><Relationship Id="rId4" Type="http://schemas.openxmlformats.org/officeDocument/2006/relationships/hyperlink" Target="https://www.linkedin.com/in/john-rodrigues4/" TargetMode="External"/><Relationship Id="rId5" Type="http://schemas.openxmlformats.org/officeDocument/2006/relationships/hyperlink" Target="https://changeenthusiasmglobal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linkedin.com/in/ally-star/" TargetMode="External"/><Relationship Id="rId4" Type="http://schemas.openxmlformats.org/officeDocument/2006/relationships/hyperlink" Target="https://www.linkedin.com/in/astefanski1023/" TargetMode="External"/><Relationship Id="rId5" Type="http://schemas.openxmlformats.org/officeDocument/2006/relationships/hyperlink" Target="https://www.linkedin.com/in/wardbullard/" TargetMode="External"/><Relationship Id="rId6" Type="http://schemas.openxmlformats.org/officeDocument/2006/relationships/hyperlink" Target="https://www.linkedin.com/in/joy-mutimura/" TargetMode="External"/><Relationship Id="rId7" Type="http://schemas.openxmlformats.org/officeDocument/2006/relationships/hyperlink" Target="https://www.linkedin.com/in/sharonklotz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linkedin.com/in/elizgerber/" TargetMode="External"/><Relationship Id="rId4" Type="http://schemas.openxmlformats.org/officeDocument/2006/relationships/hyperlink" Target="https://foundation.flytech.com.tw/english.htm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ctrTitle"/>
          </p:nvPr>
        </p:nvSpPr>
        <p:spPr>
          <a:xfrm>
            <a:off x="685799" y="2127250"/>
            <a:ext cx="77724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DFA UW</a:t>
            </a:r>
            <a:endParaRPr/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2171700" y="3091218"/>
            <a:ext cx="4800600" cy="1137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500"/>
              <a:buNone/>
            </a:pPr>
            <a:r>
              <a:rPr lang="en-US">
                <a:solidFill>
                  <a:srgbClr val="68645E"/>
                </a:solidFill>
              </a:rPr>
              <a:t>Open Studio </a:t>
            </a:r>
            <a:r>
              <a:rPr lang="en-US">
                <a:solidFill>
                  <a:srgbClr val="68645E"/>
                </a:solidFill>
              </a:rPr>
              <a:t>3.7.2025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2ba2633b6_0_27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Upcoming Events</a:t>
            </a:r>
            <a:endParaRPr/>
          </a:p>
        </p:txBody>
      </p:sp>
      <p:sp>
        <p:nvSpPr>
          <p:cNvPr id="100" name="Google Shape;100;g332ba2633b6_0_279"/>
          <p:cNvSpPr txBox="1"/>
          <p:nvPr>
            <p:ph idx="1" type="body"/>
          </p:nvPr>
        </p:nvSpPr>
        <p:spPr>
          <a:xfrm>
            <a:off x="457200" y="1524000"/>
            <a:ext cx="8229600" cy="34779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8612" lvl="0" marL="45720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575"/>
              <a:buFont typeface="Montserrat SemiBold"/>
              <a:buChar char="●"/>
            </a:pPr>
            <a:r>
              <a:rPr lang="en-US" u="sng">
                <a:latin typeface="Montserrat SemiBold"/>
                <a:ea typeface="Montserrat SemiBold"/>
                <a:cs typeface="Montserrat SemiBold"/>
                <a:sym typeface="Montserrat SemiBold"/>
                <a:hlinkClick r:id="rId3"/>
              </a:rPr>
              <a:t>Building a Successful Career in Product Design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-US" sz="1800">
                <a:solidFill>
                  <a:schemeClr val="lt1"/>
                </a:solidFill>
              </a:rPr>
              <a:t>With </a:t>
            </a:r>
            <a:r>
              <a:rPr lang="en-US" sz="1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John Rodrigues</a:t>
            </a:r>
            <a:r>
              <a:rPr lang="en-US" sz="1800">
                <a:solidFill>
                  <a:schemeClr val="lt1"/>
                </a:solidFill>
              </a:rPr>
              <a:t> from JP Morgan Chase</a:t>
            </a:r>
            <a:endParaRPr sz="1800">
              <a:solidFill>
                <a:schemeClr val="lt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-US" sz="1800">
                <a:solidFill>
                  <a:schemeClr val="lt1"/>
                </a:solidFill>
              </a:rPr>
              <a:t>Tuesday, March 11, 4 PM PT</a:t>
            </a:r>
            <a:endParaRPr sz="18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575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328612" lvl="0" marL="4572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1575"/>
              <a:buFont typeface="Montserrat SemiBold"/>
              <a:buChar char="●"/>
            </a:pPr>
            <a:r>
              <a:rPr lang="en-US">
                <a:latin typeface="Montserrat SemiBold"/>
                <a:ea typeface="Montserrat SemiBold"/>
                <a:cs typeface="Montserrat SemiBold"/>
                <a:sym typeface="Montserrat SemiBold"/>
              </a:rPr>
              <a:t>DFA UIUC Midwest Meetup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ontserrat SemiBold"/>
              <a:buChar char="○"/>
            </a:pPr>
            <a:r>
              <a:rPr lang="en-US" sz="1900">
                <a:solidFill>
                  <a:schemeClr val="lt1"/>
                </a:solidFill>
              </a:rPr>
              <a:t>April 12-14 in Urbana-Champaign, IL</a:t>
            </a:r>
            <a:endParaRPr sz="1900">
              <a:solidFill>
                <a:schemeClr val="lt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1575"/>
              <a:buNone/>
            </a:pPr>
            <a:r>
              <a:t/>
            </a:r>
            <a:endParaRPr sz="1900">
              <a:solidFill>
                <a:schemeClr val="lt1"/>
              </a:solidFill>
            </a:endParaRPr>
          </a:p>
          <a:p>
            <a:pPr indent="-328612" lvl="0" marL="45720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575"/>
              <a:buFont typeface="Montserrat SemiBold"/>
              <a:buChar char="●"/>
            </a:pPr>
            <a:r>
              <a:rPr lang="en-US" u="sng">
                <a:latin typeface="Montserrat SemiBold"/>
                <a:ea typeface="Montserrat SemiBold"/>
                <a:cs typeface="Montserrat SemiBold"/>
                <a:sym typeface="Montserrat SemiBold"/>
                <a:hlinkClick r:id="rId5"/>
              </a:rPr>
              <a:t>Certified Change Enthusiast Practitioner program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ontserrat SemiBold"/>
              <a:buChar char="○"/>
            </a:pPr>
            <a:r>
              <a:rPr lang="en-US" sz="1900">
                <a:solidFill>
                  <a:schemeClr val="lt1"/>
                </a:solidFill>
              </a:rPr>
              <a:t>A unique opportunity to build the mindset and skills to lead change with confidence, turn challenges into growth, and drive innovation in your work.</a:t>
            </a:r>
            <a:endParaRPr sz="1900"/>
          </a:p>
        </p:txBody>
      </p:sp>
      <p:sp>
        <p:nvSpPr>
          <p:cNvPr id="101" name="Google Shape;101;g332ba2633b6_0_279"/>
          <p:cNvSpPr/>
          <p:nvPr/>
        </p:nvSpPr>
        <p:spPr>
          <a:xfrm>
            <a:off x="6510750" y="4629875"/>
            <a:ext cx="2176200" cy="448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07" name="Google Shape;107;p2"/>
          <p:cNvSpPr txBox="1"/>
          <p:nvPr>
            <p:ph idx="1" type="body"/>
          </p:nvPr>
        </p:nvSpPr>
        <p:spPr>
          <a:xfrm>
            <a:off x="457200" y="1524000"/>
            <a:ext cx="8229600" cy="25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Montserrat"/>
                <a:ea typeface="Montserrat"/>
                <a:cs typeface="Montserrat"/>
                <a:sym typeface="Montserrat"/>
              </a:rPr>
              <a:t>Introductions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Montserrat"/>
                <a:ea typeface="Montserrat"/>
                <a:cs typeface="Montserrat"/>
                <a:sym typeface="Montserrat"/>
              </a:rPr>
              <a:t>Slack Information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Montserrat"/>
                <a:ea typeface="Montserrat"/>
                <a:cs typeface="Montserrat"/>
                <a:sym typeface="Montserrat"/>
              </a:rPr>
              <a:t>Me!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Montserrat"/>
                <a:ea typeface="Montserrat"/>
                <a:cs typeface="Montserrat"/>
                <a:sym typeface="Montserrat"/>
              </a:rPr>
              <a:t>Project Walkthrough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Montserrat"/>
                <a:ea typeface="Montserrat"/>
                <a:cs typeface="Montserrat"/>
                <a:sym typeface="Montserrat"/>
              </a:rPr>
              <a:t>Project Feedback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8501725" y="4616575"/>
            <a:ext cx="589800" cy="440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2ba2633b6_0_26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Introductions</a:t>
            </a:r>
            <a:endParaRPr/>
          </a:p>
        </p:txBody>
      </p:sp>
      <p:sp>
        <p:nvSpPr>
          <p:cNvPr id="115" name="Google Shape;115;g332ba2633b6_0_267"/>
          <p:cNvSpPr txBox="1"/>
          <p:nvPr>
            <p:ph idx="1" type="body"/>
          </p:nvPr>
        </p:nvSpPr>
        <p:spPr>
          <a:xfrm>
            <a:off x="457200" y="1312069"/>
            <a:ext cx="8229600" cy="3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Ally Merrett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Program Coordinator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Amy Stefanski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Director of Programs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Ward Bullard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Director of External Engagement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Joy Mutimura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Director of Projects and Operations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Sharon Klotz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Executive Director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32ba2633b6_0_27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Introductions</a:t>
            </a:r>
            <a:endParaRPr/>
          </a:p>
        </p:txBody>
      </p:sp>
      <p:sp>
        <p:nvSpPr>
          <p:cNvPr id="122" name="Google Shape;122;g332ba2633b6_0_273"/>
          <p:cNvSpPr txBox="1"/>
          <p:nvPr>
            <p:ph idx="1" type="body"/>
          </p:nvPr>
        </p:nvSpPr>
        <p:spPr>
          <a:xfrm>
            <a:off x="457200" y="1312069"/>
            <a:ext cx="8229600" cy="3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Design for America was founded in 2008 by </a:t>
            </a: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Liz Gerber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Northwestern University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Currently have over 35 active studios across the country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Over 700 current active members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Over 5000 alumni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○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Our alumni slack is launching this month!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have had studios at over 90 academic institutions in our history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Slowly expanding abroad with ventures like </a:t>
            </a:r>
            <a:r>
              <a:rPr lang="en-US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Design for Taiwan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Design for America recently raised $50,000 to help support studios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 txBox="1"/>
          <p:nvPr>
            <p:ph type="title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Slack Channels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/>
              <a:t>Slack Channels</a:t>
            </a:r>
            <a:endParaRPr/>
          </a:p>
        </p:txBody>
      </p:sp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457200" y="1524000"/>
            <a:ext cx="8229600" cy="25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>
                <a:latin typeface="Montserrat"/>
                <a:ea typeface="Montserrat"/>
                <a:cs typeface="Montserrat"/>
                <a:sym typeface="Montserrat"/>
              </a:rPr>
              <a:t>#all-studios_general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>
                <a:latin typeface="Montserrat"/>
                <a:ea typeface="Montserrat"/>
                <a:cs typeface="Montserrat"/>
                <a:sym typeface="Montserrat"/>
              </a:rPr>
              <a:t>#all-studios_highlights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>
                <a:latin typeface="Montserrat"/>
                <a:ea typeface="Montserrat"/>
                <a:cs typeface="Montserrat"/>
                <a:sym typeface="Montserrat"/>
              </a:rPr>
              <a:t>#all-studios_intros_networking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>
                <a:latin typeface="Montserrat"/>
                <a:ea typeface="Montserrat"/>
                <a:cs typeface="Montserrat"/>
                <a:sym typeface="Montserrat"/>
              </a:rPr>
              <a:t>#all-studios_resources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>
                <a:latin typeface="Montserrat"/>
                <a:ea typeface="Montserrat"/>
                <a:cs typeface="Montserrat"/>
                <a:sym typeface="Montserrat"/>
              </a:rPr>
              <a:t>#all-studios_opportunities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8501725" y="4616575"/>
            <a:ext cx="589800" cy="440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all-studios_general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42" name="Google Shape;142;p14"/>
          <p:cNvPicPr preferRelativeResize="0"/>
          <p:nvPr/>
        </p:nvPicPr>
        <p:blipFill rotWithShape="1">
          <a:blip r:embed="rId3">
            <a:alphaModFix/>
          </a:blip>
          <a:srcRect b="13806" l="0" r="66197" t="0"/>
          <a:stretch/>
        </p:blipFill>
        <p:spPr>
          <a:xfrm>
            <a:off x="6016500" y="1051575"/>
            <a:ext cx="3090826" cy="374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800" y="1343850"/>
            <a:ext cx="5801150" cy="316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2ba2633b6_0_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all-studios_highlights</a:t>
            </a:r>
            <a:endParaRPr/>
          </a:p>
        </p:txBody>
      </p:sp>
      <p:sp>
        <p:nvSpPr>
          <p:cNvPr id="150" name="Google Shape;150;g332ba2633b6_0_2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51" name="Google Shape;151;g332ba2633b6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83268"/>
            <a:ext cx="9143999" cy="2776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32ba2633b6_0_1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all-studios_intros_networking</a:t>
            </a:r>
            <a:endParaRPr/>
          </a:p>
        </p:txBody>
      </p:sp>
      <p:sp>
        <p:nvSpPr>
          <p:cNvPr id="158" name="Google Shape;158;g332ba2633b6_0_12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59" name="Google Shape;159;g332ba2633b6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68040"/>
            <a:ext cx="9144001" cy="3512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2ba2633b6_0_2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all-studios_resources</a:t>
            </a:r>
            <a:endParaRPr/>
          </a:p>
        </p:txBody>
      </p:sp>
      <p:sp>
        <p:nvSpPr>
          <p:cNvPr id="166" name="Google Shape;166;g332ba2633b6_0_22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67" name="Google Shape;167;g332ba2633b6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6787" y="958476"/>
            <a:ext cx="6910424" cy="37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2ba2633b6_0_3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all-studios_opportunities</a:t>
            </a:r>
            <a:endParaRPr/>
          </a:p>
        </p:txBody>
      </p:sp>
      <p:sp>
        <p:nvSpPr>
          <p:cNvPr id="174" name="Google Shape;174;g332ba2633b6_0_30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5" name="Google Shape;175;g332ba2633b6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50" y="891375"/>
            <a:ext cx="6900300" cy="388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National Projects</a:t>
            </a:r>
            <a:endParaRPr/>
          </a:p>
        </p:txBody>
      </p:sp>
      <p:sp>
        <p:nvSpPr>
          <p:cNvPr id="182" name="Google Shape;182;p15"/>
          <p:cNvSpPr txBox="1"/>
          <p:nvPr>
            <p:ph idx="1" type="body"/>
          </p:nvPr>
        </p:nvSpPr>
        <p:spPr>
          <a:xfrm>
            <a:off x="503350" y="1291725"/>
            <a:ext cx="2917800" cy="278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Individual External partners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NYU, Colgate, Stanford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Teams are working around the network on a variety of self-directed climate-themed projects with DFA HQ funding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ts val="1575"/>
              <a:buFont typeface="Arial"/>
              <a:buNone/>
            </a:pPr>
            <a:r>
              <a:t/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15"/>
          <p:cNvSpPr txBox="1"/>
          <p:nvPr>
            <p:ph idx="11" type="ftr"/>
          </p:nvPr>
        </p:nvSpPr>
        <p:spPr>
          <a:xfrm>
            <a:off x="457200" y="4785925"/>
            <a:ext cx="1888283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15"/>
          <p:cNvSpPr txBox="1"/>
          <p:nvPr/>
        </p:nvSpPr>
        <p:spPr>
          <a:xfrm>
            <a:off x="5116178" y="1298050"/>
            <a:ext cx="372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MaineHealth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849086" y="1298052"/>
            <a:ext cx="372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Climate Action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5"/>
          <p:cNvSpPr txBox="1"/>
          <p:nvPr>
            <p:ph idx="1" type="body"/>
          </p:nvPr>
        </p:nvSpPr>
        <p:spPr>
          <a:xfrm>
            <a:off x="4745375" y="1597375"/>
            <a:ext cx="2651700" cy="243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/>
          </a:bodyPr>
          <a:lstStyle/>
          <a:p>
            <a:pPr indent="-31361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ct val="95238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1 Single Shared Partner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36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NYU, Yale, Mixed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36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MaineHealth is working to prevent elderly patient falls in the psychiatric wards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5736" lvl="0" marL="285750" rtl="0" algn="l">
              <a:lnSpc>
                <a:spcPct val="150000"/>
              </a:lnSpc>
              <a:spcBef>
                <a:spcPts val="315"/>
              </a:spcBef>
              <a:spcAft>
                <a:spcPts val="0"/>
              </a:spcAft>
              <a:buClr>
                <a:srgbClr val="68645E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7" name="Google Shape;187;p15"/>
          <p:cNvSpPr/>
          <p:nvPr/>
        </p:nvSpPr>
        <p:spPr>
          <a:xfrm>
            <a:off x="457200" y="4828900"/>
            <a:ext cx="337200" cy="274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32f1ba32f2_0_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Ally!</a:t>
            </a:r>
            <a:endParaRPr/>
          </a:p>
        </p:txBody>
      </p:sp>
      <p:sp>
        <p:nvSpPr>
          <p:cNvPr id="194" name="Google Shape;194;g332f1ba32f2_0_0"/>
          <p:cNvSpPr txBox="1"/>
          <p:nvPr>
            <p:ph idx="1" type="body"/>
          </p:nvPr>
        </p:nvSpPr>
        <p:spPr>
          <a:xfrm>
            <a:off x="457200" y="1428750"/>
            <a:ext cx="5589300" cy="265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8612" lvl="0" marL="457200" rtl="0" algn="l">
              <a:spcBef>
                <a:spcPts val="315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Grew up in Macomb, IL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Graduated from University of Illinois at Urbana-Champaign in 2022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Degrees in Sustainable Design &amp; Urban Planning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</a:pPr>
            <a:r>
              <a:rPr lang="en-US" sz="1400">
                <a:solidFill>
                  <a:schemeClr val="lt2"/>
                </a:solidFill>
              </a:rPr>
              <a:t>Minors in Art &amp; Design, Sociology, and Informatics</a:t>
            </a:r>
            <a:endParaRPr sz="1400">
              <a:solidFill>
                <a:schemeClr val="lt2"/>
              </a:solidFill>
            </a:endParaRPr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400"/>
              <a:t>Certificate in Research!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 Medium"/>
              <a:buChar char="●"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Love music, exercising, and hanging with friends!</a:t>
            </a:r>
            <a:endParaRPr sz="1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 Medium"/>
              <a:buChar char="○"/>
            </a:pPr>
            <a:r>
              <a:rPr lang="en-US" sz="1400"/>
              <a:t>The Strokes, OK Go, Vampire Weekend</a:t>
            </a:r>
            <a:endParaRPr sz="1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5" name="Google Shape;195;g332f1ba32f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6597" y="959475"/>
            <a:ext cx="2978776" cy="397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2f1ba32f2_0_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College Journey</a:t>
            </a:r>
            <a:endParaRPr/>
          </a:p>
        </p:txBody>
      </p:sp>
      <p:sp>
        <p:nvSpPr>
          <p:cNvPr id="202" name="Google Shape;202;g332f1ba32f2_0_7"/>
          <p:cNvSpPr txBox="1"/>
          <p:nvPr>
            <p:ph idx="1" type="body"/>
          </p:nvPr>
        </p:nvSpPr>
        <p:spPr>
          <a:xfrm>
            <a:off x="457200" y="1428750"/>
            <a:ext cx="5589300" cy="265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8612" lvl="0" marL="457200" rtl="0" algn="l">
              <a:spcBef>
                <a:spcPts val="315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I changed my major 8 times (took 5 years to graduate)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Urban planning to English to Music to Landscape Architecture to Sociology back to Urban Planning to Informatics to Art &amp; Design and then I combined all of them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Still ended up fine!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3" name="Google Shape;203;g332f1ba32f2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8050" y="1215775"/>
            <a:ext cx="2773550" cy="17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32f1ba32f2_0_2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DFA Journey</a:t>
            </a:r>
            <a:endParaRPr/>
          </a:p>
        </p:txBody>
      </p:sp>
      <p:sp>
        <p:nvSpPr>
          <p:cNvPr id="210" name="Google Shape;210;g332f1ba32f2_0_22"/>
          <p:cNvSpPr txBox="1"/>
          <p:nvPr>
            <p:ph idx="1" type="body"/>
          </p:nvPr>
        </p:nvSpPr>
        <p:spPr>
          <a:xfrm>
            <a:off x="457200" y="1428750"/>
            <a:ext cx="5589300" cy="265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6550" lvl="0" marL="457200" rtl="0" algn="l">
              <a:spcBef>
                <a:spcPts val="315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General member for 2 years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Next two years as project manager / education director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Final year as president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Planned Midwest Meetup 2022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Went to 2 National Meetups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○"/>
            </a:pPr>
            <a:r>
              <a:rPr lang="en-US"/>
              <a:t>We are planning for another one at the beginning of June!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1" name="Google Shape;211;g332f1ba32f2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8900" y="1215779"/>
            <a:ext cx="2792701" cy="279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32f1ba32f2_0_3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I Got into Design</a:t>
            </a:r>
            <a:endParaRPr/>
          </a:p>
        </p:txBody>
      </p:sp>
      <p:sp>
        <p:nvSpPr>
          <p:cNvPr id="218" name="Google Shape;218;g332f1ba32f2_0_30"/>
          <p:cNvSpPr txBox="1"/>
          <p:nvPr>
            <p:ph idx="1" type="body"/>
          </p:nvPr>
        </p:nvSpPr>
        <p:spPr>
          <a:xfrm>
            <a:off x="457200" y="1428750"/>
            <a:ext cx="5589300" cy="265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6550" lvl="0" marL="457200" rtl="0" algn="l">
              <a:spcBef>
                <a:spcPts val="315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The Siebel Center for Design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○"/>
            </a:pPr>
            <a:r>
              <a:rPr lang="en-US"/>
              <a:t>4 years in Undergrad, 1 year post grad</a:t>
            </a:r>
            <a:endParaRPr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-US"/>
              <a:t>Great HCD Experience</a:t>
            </a:r>
            <a:endParaRPr/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Nemera Innovation Insight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1 year post grad</a:t>
            </a:r>
            <a:endParaRPr/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DFA Fellowship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1 year post grad</a:t>
            </a:r>
            <a:endParaRPr/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DFA National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Current role!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9" name="Google Shape;219;g332f1ba32f2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8900" y="1215779"/>
            <a:ext cx="2792701" cy="279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32f1ba32f2_0_1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After Graduation</a:t>
            </a:r>
            <a:endParaRPr/>
          </a:p>
        </p:txBody>
      </p:sp>
      <p:sp>
        <p:nvSpPr>
          <p:cNvPr id="226" name="Google Shape;226;g332f1ba32f2_0_15"/>
          <p:cNvSpPr txBox="1"/>
          <p:nvPr>
            <p:ph idx="1" type="body"/>
          </p:nvPr>
        </p:nvSpPr>
        <p:spPr>
          <a:xfrm>
            <a:off x="457200" y="1428750"/>
            <a:ext cx="5589300" cy="265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8612" lvl="0" marL="457200" rtl="0" algn="l">
              <a:spcBef>
                <a:spcPts val="315"/>
              </a:spcBef>
              <a:spcAft>
                <a:spcPts val="0"/>
              </a:spcAft>
              <a:buSzPts val="1575"/>
              <a:buFont typeface="Montserrat Medium"/>
              <a:buChar char="●"/>
            </a:pPr>
            <a: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  <a:t>I changed my major 8 times (took 5 years to graduate)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Font typeface="Montserrat Medium"/>
              <a:buChar char="○"/>
            </a:pPr>
            <a:r>
              <a:rPr lang="en-US"/>
              <a:t>Urban planning to English to Music to Landscape Architecture to Sociology back to Urban Planning to Informatics to Art &amp; Design and then I combined all of them</a:t>
            </a: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Montserrat Medium"/>
              <a:buChar char="●"/>
            </a:pPr>
            <a:r>
              <a:rPr lang="en-US" sz="1700">
                <a:latin typeface="Montserrat Medium"/>
                <a:ea typeface="Montserrat Medium"/>
                <a:cs typeface="Montserrat Medium"/>
                <a:sym typeface="Montserrat Medium"/>
              </a:rPr>
              <a:t>Still ended up fine!</a:t>
            </a:r>
            <a:endParaRPr sz="1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F68F31"/>
      </a:dk2>
      <a:lt2>
        <a:srgbClr val="68645E"/>
      </a:lt2>
      <a:accent1>
        <a:srgbClr val="A5A8AA"/>
      </a:accent1>
      <a:accent2>
        <a:srgbClr val="4E298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79646"/>
      </a:accent6>
      <a:hlink>
        <a:srgbClr val="F68F31"/>
      </a:hlink>
      <a:folHlink>
        <a:srgbClr val="F68F3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2017-07-24T15:29:46Z</dcterms:created>
  <dc:creator>Jessie Palma</dc:creator>
</cp:coreProperties>
</file>